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80" r:id="rId4"/>
    <p:sldId id="286" r:id="rId5"/>
    <p:sldId id="281" r:id="rId6"/>
    <p:sldId id="270" r:id="rId7"/>
    <p:sldId id="289" r:id="rId8"/>
    <p:sldId id="285" r:id="rId9"/>
    <p:sldId id="275" r:id="rId10"/>
    <p:sldId id="284" r:id="rId11"/>
    <p:sldId id="290" r:id="rId12"/>
    <p:sldId id="283" r:id="rId13"/>
    <p:sldId id="292" r:id="rId14"/>
    <p:sldId id="278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charset="0"/>
      <p:regular r:id="rId21"/>
      <p:italic r:id="rId22"/>
    </p:embeddedFon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方正兰亭刊黑_GBK" charset="-122"/>
      <p:regular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D0D0"/>
    <a:srgbClr val="A1BFCF"/>
    <a:srgbClr val="947D70"/>
    <a:srgbClr val="0C161F"/>
    <a:srgbClr val="273C47"/>
    <a:srgbClr val="283D49"/>
    <a:srgbClr val="203440"/>
    <a:srgbClr val="1834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37"/>
        <p:guide pos="7333"/>
        <p:guide pos="3137"/>
        <p:guide pos="3840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938C446-5441-492F-8950-9381EBFCBB87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EA8118F-2ECE-4FF3-9885-A1BE815626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F78CCE-46D6-45CA-94E0-3FEB216B126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D7C6-756F-4B48-A0BC-DC7CD285AD0E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7ABE-03DD-410A-8AC0-2EC88E992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5D40-7437-4975-9C00-7DB74683F634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7F6F-9620-44AB-A9A7-72E11BE6CB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B34D-C167-4E19-8C70-32EFD2482E1F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5D93-3093-4856-847D-EAB08E8FE3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01F9-730A-4EF2-995E-B868F31FB440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9747-E9D3-4D6F-8090-1903A1EBA4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D19C-9052-4B77-93E2-E380A0FF124A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7591-7E03-4E63-A107-388E34CDD6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57EE-26EA-4D17-A7F0-D44AE1EB6209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8743-632B-4043-BFFA-FCE42CD5F7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13B5-61B5-4537-95A1-A25C73D2DF12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407B-495E-46DE-B794-22AD7CD41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5999-9E77-403E-BA87-EB28200E6DBA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DFAC-84FF-4F40-AF0E-2AFF644119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5FC5-C28A-4136-BD89-10CDA070AE10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C784-2A7B-431E-923B-5C0F118CB0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7AE5-474B-475A-8B1B-03B8073F993E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D159-5D87-4344-913A-F6A37B0FFC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F25F-B0C7-4C85-AC3D-05E097D9C031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5E1F-87B0-4787-8B5E-9DF9927EE8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B3437A-B8DB-4575-AE68-082286D79B89}" type="datetimeFigureOut">
              <a:rPr lang="zh-CN" altLang="en-US"/>
              <a:pPr>
                <a:defRPr/>
              </a:pPr>
              <a:t>2016/9/30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D00458-E751-484C-AB0D-9BAD5EFABB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44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39" name="组合 2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63" name="文本框 10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1" name="组合 6"/>
          <p:cNvGrpSpPr>
            <a:grpSpLocks/>
          </p:cNvGrpSpPr>
          <p:nvPr/>
        </p:nvGrpSpPr>
        <p:grpSpPr bwMode="auto">
          <a:xfrm>
            <a:off x="6472238" y="2878138"/>
            <a:ext cx="238125" cy="1111250"/>
            <a:chOff x="6335921" y="2823262"/>
            <a:chExt cx="237302" cy="1111639"/>
          </a:xfrm>
        </p:grpSpPr>
        <p:pic>
          <p:nvPicPr>
            <p:cNvPr id="14359" name="图片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5921" y="3767911"/>
              <a:ext cx="237302" cy="166990"/>
            </a:xfrm>
            <a:prstGeom prst="rect">
              <a:avLst/>
            </a:prstGeom>
            <a:solidFill>
              <a:srgbClr val="283D4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图片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35921" y="2823262"/>
              <a:ext cx="237302" cy="2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图片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35921" y="3295586"/>
              <a:ext cx="237302" cy="2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2" name="组合 7"/>
          <p:cNvGrpSpPr>
            <a:grpSpLocks/>
          </p:cNvGrpSpPr>
          <p:nvPr/>
        </p:nvGrpSpPr>
        <p:grpSpPr bwMode="auto">
          <a:xfrm>
            <a:off x="6721475" y="2846388"/>
            <a:ext cx="3913188" cy="1244600"/>
            <a:chOff x="6721105" y="2791205"/>
            <a:chExt cx="3913644" cy="1244812"/>
          </a:xfrm>
        </p:grpSpPr>
        <p:sp>
          <p:nvSpPr>
            <p:cNvPr id="14356" name="文本框 53"/>
            <p:cNvSpPr txBox="1">
              <a:spLocks noChangeArrowheads="1"/>
            </p:cNvSpPr>
            <p:nvPr/>
          </p:nvSpPr>
          <p:spPr bwMode="auto">
            <a:xfrm>
              <a:off x="6721105" y="3666685"/>
              <a:ext cx="38999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13088889999@qq.com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357" name="文本框 54"/>
            <p:cNvSpPr txBox="1">
              <a:spLocks noChangeArrowheads="1"/>
            </p:cNvSpPr>
            <p:nvPr/>
          </p:nvSpPr>
          <p:spPr bwMode="auto">
            <a:xfrm>
              <a:off x="6734754" y="2791205"/>
              <a:ext cx="38999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男</a:t>
              </a:r>
            </a:p>
          </p:txBody>
        </p:sp>
        <p:sp>
          <p:nvSpPr>
            <p:cNvPr id="14358" name="文本框 49"/>
            <p:cNvSpPr txBox="1">
              <a:spLocks noChangeArrowheads="1"/>
            </p:cNvSpPr>
            <p:nvPr/>
          </p:nvSpPr>
          <p:spPr bwMode="auto">
            <a:xfrm>
              <a:off x="6721105" y="3208864"/>
              <a:ext cx="38999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13088889999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4343" name="组合 16"/>
          <p:cNvGrpSpPr>
            <a:grpSpLocks/>
          </p:cNvGrpSpPr>
          <p:nvPr/>
        </p:nvGrpSpPr>
        <p:grpSpPr bwMode="auto">
          <a:xfrm>
            <a:off x="2906713" y="2922588"/>
            <a:ext cx="2901950" cy="1012825"/>
            <a:chOff x="2906115" y="2922829"/>
            <a:chExt cx="2902807" cy="1012342"/>
          </a:xfrm>
        </p:grpSpPr>
        <p:sp>
          <p:nvSpPr>
            <p:cNvPr id="46" name="对角圆角矩形 45"/>
            <p:cNvSpPr/>
            <p:nvPr/>
          </p:nvSpPr>
          <p:spPr>
            <a:xfrm>
              <a:off x="3014097" y="2922829"/>
              <a:ext cx="2686843" cy="1012342"/>
            </a:xfrm>
            <a:prstGeom prst="round2DiagRect">
              <a:avLst>
                <a:gd name="adj1" fmla="val 24098"/>
                <a:gd name="adj2" fmla="val 0"/>
              </a:avLst>
            </a:prstGeom>
            <a:solidFill>
              <a:srgbClr val="183445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906115" y="3198922"/>
              <a:ext cx="2902807" cy="460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我是</a:t>
              </a:r>
              <a:r>
                <a:rPr lang="en-US" altLang="zh-CN" sz="24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Westin</a:t>
              </a:r>
              <a:endParaRPr lang="zh-CN" altLang="en-US" sz="24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6096000" y="2852738"/>
            <a:ext cx="0" cy="1152525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5" name="组合 4"/>
          <p:cNvGrpSpPr>
            <a:grpSpLocks/>
          </p:cNvGrpSpPr>
          <p:nvPr/>
        </p:nvGrpSpPr>
        <p:grpSpPr bwMode="auto">
          <a:xfrm>
            <a:off x="0" y="1222375"/>
            <a:ext cx="12192000" cy="307975"/>
            <a:chOff x="0" y="1223022"/>
            <a:chExt cx="12192000" cy="307778"/>
          </a:xfrm>
        </p:grpSpPr>
        <p:sp>
          <p:nvSpPr>
            <p:cNvPr id="10" name="矩形 9"/>
            <p:cNvSpPr/>
            <p:nvPr/>
          </p:nvSpPr>
          <p:spPr>
            <a:xfrm>
              <a:off x="0" y="1226195"/>
              <a:ext cx="12192000" cy="301432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7" name="文本框 67"/>
            <p:cNvSpPr txBox="1">
              <a:spLocks noChangeArrowheads="1"/>
            </p:cNvSpPr>
            <p:nvPr/>
          </p:nvSpPr>
          <p:spPr bwMode="auto">
            <a:xfrm>
              <a:off x="475643" y="1223022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itchFamily="34" charset="0"/>
                </a:rPr>
                <a:t>Adaptability</a:t>
              </a:r>
              <a:endParaRPr lang="zh-CN" altLang="en-US" sz="1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348" name="文本框 68"/>
            <p:cNvSpPr txBox="1">
              <a:spLocks noChangeArrowheads="1"/>
            </p:cNvSpPr>
            <p:nvPr/>
          </p:nvSpPr>
          <p:spPr bwMode="auto">
            <a:xfrm>
              <a:off x="4820623" y="1223022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itchFamily="34" charset="0"/>
                </a:rPr>
                <a:t>Self-control</a:t>
              </a:r>
              <a:endParaRPr lang="zh-CN" altLang="en-US" sz="1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349" name="文本框 69"/>
            <p:cNvSpPr txBox="1">
              <a:spLocks noChangeArrowheads="1"/>
            </p:cNvSpPr>
            <p:nvPr/>
          </p:nvSpPr>
          <p:spPr bwMode="auto">
            <a:xfrm>
              <a:off x="3714769" y="1223023"/>
              <a:ext cx="12121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itchFamily="34" charset="0"/>
                </a:rPr>
                <a:t>Passion</a:t>
              </a:r>
              <a:endParaRPr lang="zh-CN" altLang="en-US" sz="1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350" name="文本框 70"/>
            <p:cNvSpPr txBox="1">
              <a:spLocks noChangeArrowheads="1"/>
            </p:cNvSpPr>
            <p:nvPr/>
          </p:nvSpPr>
          <p:spPr bwMode="auto">
            <a:xfrm>
              <a:off x="1985356" y="1223022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itchFamily="34" charset="0"/>
                </a:rPr>
                <a:t> Responsibility</a:t>
              </a:r>
              <a:endParaRPr lang="zh-CN" altLang="en-US" sz="1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1828800" y="1289654"/>
              <a:ext cx="0" cy="174513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506788" y="1289654"/>
              <a:ext cx="0" cy="174513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640263" y="1289654"/>
              <a:ext cx="0" cy="174513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组合 3"/>
          <p:cNvGrpSpPr>
            <a:grpSpLocks/>
          </p:cNvGrpSpPr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24606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4607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4608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4609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4610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4580" name="组合 375"/>
          <p:cNvGrpSpPr>
            <a:grpSpLocks/>
          </p:cNvGrpSpPr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7" name="组合 361"/>
            <p:cNvGrpSpPr>
              <a:grpSpLocks/>
            </p:cNvGrpSpPr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4586" name="组合 41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595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88" name="文本框 46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自我描述</a:t>
            </a:r>
            <a:endParaRPr lang="zh-CN" altLang="en-US" sz="2000">
              <a:solidFill>
                <a:schemeClr val="bg1"/>
              </a:solidFill>
              <a:latin typeface="方正兰亭刊黑_GBK" charset="-122"/>
              <a:ea typeface="方正兰亭刊黑_GBK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91" name="组合 63"/>
          <p:cNvGrpSpPr>
            <a:grpSpLocks/>
          </p:cNvGrpSpPr>
          <p:nvPr/>
        </p:nvGrpSpPr>
        <p:grpSpPr bwMode="auto">
          <a:xfrm>
            <a:off x="7380288" y="5003800"/>
            <a:ext cx="346075" cy="346075"/>
            <a:chOff x="3751331" y="5139506"/>
            <a:chExt cx="345937" cy="345937"/>
          </a:xfrm>
        </p:grpSpPr>
        <p:sp>
          <p:nvSpPr>
            <p:cNvPr id="24592" name="Freeform 5"/>
            <p:cNvSpPr>
              <a:spLocks/>
            </p:cNvSpPr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0"/>
            <a:ext cx="12328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2" name="组合 10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624" name="文本框 12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4" name="文本框 14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自我描述</a:t>
            </a:r>
            <a:endParaRPr lang="zh-CN" altLang="en-US" sz="2000">
              <a:solidFill>
                <a:schemeClr val="bg1"/>
              </a:solidFill>
              <a:latin typeface="方正兰亭刊黑_GBK" charset="-122"/>
              <a:ea typeface="方正兰亭刊黑_GBK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7" name="组合 18"/>
          <p:cNvGrpSpPr>
            <a:grpSpLocks/>
          </p:cNvGrpSpPr>
          <p:nvPr/>
        </p:nvGrpSpPr>
        <p:grpSpPr bwMode="auto">
          <a:xfrm>
            <a:off x="550863" y="1760538"/>
            <a:ext cx="3638550" cy="307975"/>
            <a:chOff x="550863" y="1759959"/>
            <a:chExt cx="3639000" cy="307777"/>
          </a:xfrm>
        </p:grpSpPr>
        <p:sp>
          <p:nvSpPr>
            <p:cNvPr id="25621" name="文本框 19"/>
            <p:cNvSpPr txBox="1">
              <a:spLocks noChangeArrowheads="1"/>
            </p:cNvSpPr>
            <p:nvPr/>
          </p:nvSpPr>
          <p:spPr bwMode="auto">
            <a:xfrm>
              <a:off x="674321" y="1759959"/>
              <a:ext cx="35155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良好的适应能力与学习能力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50863" y="1858321"/>
              <a:ext cx="141304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08" name="组合 21"/>
          <p:cNvGrpSpPr>
            <a:grpSpLocks/>
          </p:cNvGrpSpPr>
          <p:nvPr/>
        </p:nvGrpSpPr>
        <p:grpSpPr bwMode="auto">
          <a:xfrm>
            <a:off x="550863" y="2413000"/>
            <a:ext cx="8027987" cy="307975"/>
            <a:chOff x="550863" y="2412931"/>
            <a:chExt cx="8028043" cy="307777"/>
          </a:xfrm>
        </p:grpSpPr>
        <p:sp>
          <p:nvSpPr>
            <p:cNvPr id="25619" name="文本框 22"/>
            <p:cNvSpPr txBox="1">
              <a:spLocks noChangeArrowheads="1"/>
            </p:cNvSpPr>
            <p:nvPr/>
          </p:nvSpPr>
          <p:spPr bwMode="auto">
            <a:xfrm>
              <a:off x="673253" y="2412931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注重细节、承担责任且主动影响他人</a:t>
              </a:r>
              <a:endParaRPr lang="en-US" altLang="zh-CN" sz="14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50863" y="2501774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09" name="组合 24"/>
          <p:cNvGrpSpPr>
            <a:grpSpLocks/>
          </p:cNvGrpSpPr>
          <p:nvPr/>
        </p:nvGrpSpPr>
        <p:grpSpPr bwMode="auto">
          <a:xfrm>
            <a:off x="550863" y="2703513"/>
            <a:ext cx="2806700" cy="307975"/>
            <a:chOff x="550863" y="2703933"/>
            <a:chExt cx="2807191" cy="307777"/>
          </a:xfrm>
        </p:grpSpPr>
        <p:sp>
          <p:nvSpPr>
            <p:cNvPr id="25617" name="文本框 25"/>
            <p:cNvSpPr txBox="1">
              <a:spLocks noChangeArrowheads="1"/>
            </p:cNvSpPr>
            <p:nvPr/>
          </p:nvSpPr>
          <p:spPr bwMode="auto">
            <a:xfrm>
              <a:off x="674321" y="2703933"/>
              <a:ext cx="26837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积极、热情</a:t>
              </a:r>
              <a:r>
                <a:rPr lang="zh-CN" altLang="en-US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、</a:t>
              </a:r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服从工作安排</a:t>
              </a:r>
              <a:endParaRPr lang="en-US" altLang="zh-CN" sz="14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50863" y="2802295"/>
              <a:ext cx="141312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10" name="组合 27"/>
          <p:cNvGrpSpPr>
            <a:grpSpLocks/>
          </p:cNvGrpSpPr>
          <p:nvPr/>
        </p:nvGrpSpPr>
        <p:grpSpPr bwMode="auto">
          <a:xfrm>
            <a:off x="550863" y="3035300"/>
            <a:ext cx="8027987" cy="307975"/>
            <a:chOff x="550863" y="3035466"/>
            <a:chExt cx="8028043" cy="307777"/>
          </a:xfrm>
        </p:grpSpPr>
        <p:sp>
          <p:nvSpPr>
            <p:cNvPr id="25615" name="文本框 28"/>
            <p:cNvSpPr txBox="1">
              <a:spLocks noChangeArrowheads="1"/>
            </p:cNvSpPr>
            <p:nvPr/>
          </p:nvSpPr>
          <p:spPr bwMode="auto">
            <a:xfrm>
              <a:off x="673253" y="3035466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坦率、正直、自我控制与合作精神</a:t>
              </a:r>
              <a:endParaRPr lang="en-US" altLang="zh-CN" sz="14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50863" y="3106858"/>
              <a:ext cx="141288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11" name="组合 30"/>
          <p:cNvGrpSpPr>
            <a:grpSpLocks/>
          </p:cNvGrpSpPr>
          <p:nvPr/>
        </p:nvGrpSpPr>
        <p:grpSpPr bwMode="auto">
          <a:xfrm>
            <a:off x="550863" y="2063750"/>
            <a:ext cx="8027987" cy="307975"/>
            <a:chOff x="550863" y="2064200"/>
            <a:chExt cx="8028043" cy="307777"/>
          </a:xfrm>
        </p:grpSpPr>
        <p:sp>
          <p:nvSpPr>
            <p:cNvPr id="25613" name="文本框 31"/>
            <p:cNvSpPr txBox="1">
              <a:spLocks noChangeArrowheads="1"/>
            </p:cNvSpPr>
            <p:nvPr/>
          </p:nvSpPr>
          <p:spPr bwMode="auto">
            <a:xfrm>
              <a:off x="673253" y="2064200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良好的时间管理技巧及跟进意识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550863" y="2162562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36" name="矩形 35"/>
          <p:cNvSpPr/>
          <p:nvPr/>
        </p:nvSpPr>
        <p:spPr>
          <a:xfrm>
            <a:off x="-47625" y="6318250"/>
            <a:ext cx="122682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组合 3"/>
          <p:cNvGrpSpPr>
            <a:grpSpLocks/>
          </p:cNvGrpSpPr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26654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6655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6656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6657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6658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6628" name="组合 375"/>
          <p:cNvGrpSpPr>
            <a:grpSpLocks/>
          </p:cNvGrpSpPr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5" name="组合 361"/>
            <p:cNvGrpSpPr>
              <a:grpSpLocks/>
            </p:cNvGrpSpPr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6634" name="组合 41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643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36" name="文本框 46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作品展示</a:t>
            </a:r>
            <a:endParaRPr lang="zh-CN" altLang="en-US" sz="2000">
              <a:solidFill>
                <a:schemeClr val="bg1"/>
              </a:solidFill>
              <a:latin typeface="方正兰亭刊黑_GBK" charset="-122"/>
              <a:ea typeface="方正兰亭刊黑_GBK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9" name="组合 66"/>
          <p:cNvGrpSpPr>
            <a:grpSpLocks/>
          </p:cNvGrpSpPr>
          <p:nvPr/>
        </p:nvGrpSpPr>
        <p:grpSpPr bwMode="auto">
          <a:xfrm>
            <a:off x="8823325" y="5003800"/>
            <a:ext cx="346075" cy="346075"/>
            <a:chOff x="3751331" y="5139506"/>
            <a:chExt cx="345937" cy="345937"/>
          </a:xfrm>
        </p:grpSpPr>
        <p:sp>
          <p:nvSpPr>
            <p:cNvPr id="26640" name="Freeform 5"/>
            <p:cNvSpPr>
              <a:spLocks/>
            </p:cNvSpPr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-28575" y="-1588"/>
            <a:ext cx="12220575" cy="6858001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651" name="组合 3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658" name="文本框 5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作品展示</a:t>
            </a:r>
            <a:endParaRPr lang="zh-CN" altLang="en-US" sz="2000">
              <a:solidFill>
                <a:schemeClr val="bg1"/>
              </a:solidFill>
              <a:latin typeface="方正兰亭刊黑_GBK" charset="-122"/>
              <a:ea typeface="方正兰亭刊黑_GBK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直接连接符 55"/>
          <p:cNvCxnSpPr/>
          <p:nvPr/>
        </p:nvCxnSpPr>
        <p:spPr>
          <a:xfrm>
            <a:off x="6096000" y="2852738"/>
            <a:ext cx="0" cy="1152525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475413" y="3106738"/>
            <a:ext cx="23415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3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</a:rPr>
              <a:t>T</a:t>
            </a:r>
            <a:r>
              <a:rPr lang="en-US" altLang="zh-CN" spc="3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</a:rPr>
              <a:t>HANKS</a:t>
            </a:r>
          </a:p>
        </p:txBody>
      </p:sp>
      <p:grpSp>
        <p:nvGrpSpPr>
          <p:cNvPr id="28676" name="组合 26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682" name="文本框 28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22263" y="1204913"/>
            <a:ext cx="3201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期望成为您的合作伙伴</a:t>
            </a:r>
            <a:endParaRPr lang="zh-CN" altLang="en-US" sz="32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672013" y="2989263"/>
            <a:ext cx="881062" cy="879475"/>
          </a:xfrm>
          <a:prstGeom prst="ellipse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组合 3"/>
          <p:cNvGrpSpPr>
            <a:grpSpLocks/>
          </p:cNvGrpSpPr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15388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5389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5390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5391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5392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5364" name="组合 375"/>
          <p:cNvGrpSpPr>
            <a:grpSpLocks/>
          </p:cNvGrpSpPr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79" name="组合 361"/>
            <p:cNvGrpSpPr>
              <a:grpSpLocks/>
            </p:cNvGrpSpPr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5370" name="组合 41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7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5371" name="组合 2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223020"/>
            <a:chExt cx="12192000" cy="369332"/>
          </a:xfrm>
        </p:grpSpPr>
        <p:sp>
          <p:nvSpPr>
            <p:cNvPr id="46" name="矩形 45"/>
            <p:cNvSpPr/>
            <p:nvPr/>
          </p:nvSpPr>
          <p:spPr>
            <a:xfrm>
              <a:off x="0" y="1257893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3" name="文本框 46"/>
            <p:cNvSpPr txBox="1">
              <a:spLocks noChangeArrowheads="1"/>
            </p:cNvSpPr>
            <p:nvPr/>
          </p:nvSpPr>
          <p:spPr bwMode="auto">
            <a:xfrm>
              <a:off x="283820" y="1223020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目录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73088" y="1319712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46250" y="1319712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组合 3"/>
          <p:cNvGrpSpPr>
            <a:grpSpLocks/>
          </p:cNvGrpSpPr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16414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6415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6416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6417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6418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6388" name="组合 375"/>
          <p:cNvGrpSpPr>
            <a:grpSpLocks/>
          </p:cNvGrpSpPr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05" name="组合 361"/>
            <p:cNvGrpSpPr>
              <a:grpSpLocks/>
            </p:cNvGrpSpPr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6394" name="组合 41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03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6" name="文本框 46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charset="-122"/>
                <a:ea typeface="方正兰亭刊黑_GBK" charset="-122"/>
              </a:rPr>
              <a:t>教育记录</a:t>
            </a:r>
            <a:endParaRPr lang="zh-CN" altLang="en-US" sz="2000">
              <a:solidFill>
                <a:schemeClr val="bg1"/>
              </a:solidFill>
              <a:latin typeface="方正兰亭刊黑_GBK" charset="-122"/>
              <a:ea typeface="方正兰亭刊黑_GBK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9" name="组合 32"/>
          <p:cNvGrpSpPr>
            <a:grpSpLocks/>
          </p:cNvGrpSpPr>
          <p:nvPr/>
        </p:nvGrpSpPr>
        <p:grpSpPr bwMode="auto">
          <a:xfrm>
            <a:off x="3046413" y="5003800"/>
            <a:ext cx="346075" cy="346075"/>
            <a:chOff x="3751331" y="5139506"/>
            <a:chExt cx="345937" cy="345937"/>
          </a:xfrm>
        </p:grpSpPr>
        <p:sp>
          <p:nvSpPr>
            <p:cNvPr id="16400" name="Freeform 5"/>
            <p:cNvSpPr>
              <a:spLocks/>
            </p:cNvSpPr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411" name="组合 3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35" name="文本框 5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7412" name="组合 7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9" name="矩形 8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31" name="文本框 9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教育记录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4" name="文本框 14"/>
          <p:cNvSpPr txBox="1">
            <a:spLocks noChangeArrowheads="1"/>
          </p:cNvSpPr>
          <p:nvPr/>
        </p:nvSpPr>
        <p:spPr bwMode="auto">
          <a:xfrm>
            <a:off x="3005138" y="2763838"/>
            <a:ext cx="1782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Trebuchet MS" pitchFamily="34" charset="0"/>
              </a:rPr>
              <a:t>2008.09</a:t>
            </a:r>
            <a:endParaRPr lang="zh-CN" alt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40836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13372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60057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038850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466013" y="3071813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600575" y="4086225"/>
            <a:ext cx="141288" cy="141288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486251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83325" y="3143250"/>
            <a:ext cx="1042988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文本框 23"/>
          <p:cNvSpPr txBox="1">
            <a:spLocks noChangeArrowheads="1"/>
          </p:cNvSpPr>
          <p:nvPr/>
        </p:nvSpPr>
        <p:spPr bwMode="auto">
          <a:xfrm>
            <a:off x="4476750" y="2763838"/>
            <a:ext cx="1782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Trebuchet MS" pitchFamily="34" charset="0"/>
              </a:rPr>
              <a:t>2012.07</a:t>
            </a:r>
            <a:endParaRPr lang="zh-CN" alt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03788" y="3973513"/>
            <a:ext cx="79057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CTMI</a:t>
            </a: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大学旅游与服务学院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72188" y="2763838"/>
            <a:ext cx="1498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酒店管理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16200000">
            <a:off x="4141787" y="3648076"/>
            <a:ext cx="1044575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600575" y="516096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rot="16200000">
            <a:off x="4141787" y="4722813"/>
            <a:ext cx="1044575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903788" y="5048250"/>
            <a:ext cx="7905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注 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组合 3"/>
          <p:cNvGrpSpPr>
            <a:grpSpLocks/>
          </p:cNvGrpSpPr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18461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8462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8463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8464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8465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44" name="直接连接符 343"/>
          <p:cNvCxnSpPr/>
          <p:nvPr/>
        </p:nvCxnSpPr>
        <p:spPr>
          <a:xfrm>
            <a:off x="340836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椭圆 353"/>
          <p:cNvSpPr/>
          <p:nvPr/>
        </p:nvSpPr>
        <p:spPr>
          <a:xfrm>
            <a:off x="313372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460057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6038850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9" name="椭圆 358"/>
          <p:cNvSpPr/>
          <p:nvPr/>
        </p:nvSpPr>
        <p:spPr>
          <a:xfrm>
            <a:off x="7466013" y="3071813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0" name="椭圆 359"/>
          <p:cNvSpPr/>
          <p:nvPr/>
        </p:nvSpPr>
        <p:spPr>
          <a:xfrm>
            <a:off x="8913813" y="3071813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65" name="直接连接符 364"/>
          <p:cNvCxnSpPr/>
          <p:nvPr/>
        </p:nvCxnSpPr>
        <p:spPr>
          <a:xfrm>
            <a:off x="486251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接连接符 365"/>
          <p:cNvCxnSpPr/>
          <p:nvPr/>
        </p:nvCxnSpPr>
        <p:spPr>
          <a:xfrm>
            <a:off x="6283325" y="3143250"/>
            <a:ext cx="1042988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/>
          <p:nvPr/>
        </p:nvCxnSpPr>
        <p:spPr>
          <a:xfrm>
            <a:off x="7727950" y="3143250"/>
            <a:ext cx="1042988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8450" name="组合 41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0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8451" name="组合 1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46" name="矩形 45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6" name="文本框 46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工作记录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2" name="组合 72"/>
          <p:cNvGrpSpPr>
            <a:grpSpLocks/>
          </p:cNvGrpSpPr>
          <p:nvPr/>
        </p:nvGrpSpPr>
        <p:grpSpPr bwMode="auto">
          <a:xfrm>
            <a:off x="4497388" y="5003800"/>
            <a:ext cx="344487" cy="346075"/>
            <a:chOff x="3751331" y="5139506"/>
            <a:chExt cx="345937" cy="345937"/>
          </a:xfrm>
        </p:grpSpPr>
        <p:sp>
          <p:nvSpPr>
            <p:cNvPr id="18453" name="Freeform 5"/>
            <p:cNvSpPr>
              <a:spLocks/>
            </p:cNvSpPr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121793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459" name="组合 33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5" name="文本框 36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9460" name="组合 40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42" name="矩形 41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1" name="文本框 42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工作记录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62" name="文本框 31"/>
          <p:cNvSpPr txBox="1">
            <a:spLocks noChangeArrowheads="1"/>
          </p:cNvSpPr>
          <p:nvPr/>
        </p:nvSpPr>
        <p:spPr bwMode="auto">
          <a:xfrm>
            <a:off x="674688" y="1746250"/>
            <a:ext cx="227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Trebuchet MS" pitchFamily="34" charset="0"/>
              </a:rPr>
              <a:t>2013.05 to 2014.05</a:t>
            </a:r>
            <a:endParaRPr lang="zh-CN" alt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3100" y="2051050"/>
            <a:ext cx="7905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WESTIN</a:t>
            </a: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集团</a:t>
            </a:r>
            <a:r>
              <a:rPr lang="en-US" altLang="zh-CN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WESTIN</a:t>
            </a: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酒店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3100" y="2398713"/>
            <a:ext cx="79057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部门高级主管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3100" y="5605463"/>
            <a:ext cx="79057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这是</a:t>
            </a: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一</a:t>
            </a: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家豪华五星级酒店</a:t>
            </a:r>
            <a:endParaRPr lang="zh-CN" altLang="en-US" sz="20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50863" y="1857375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50863" y="2501900"/>
            <a:ext cx="141287" cy="141288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863" y="2162175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50863" y="5672138"/>
            <a:ext cx="141287" cy="141287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组合 2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23" name="文本框 4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1507" name="组合 5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7" name="矩形 6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19" name="文本框 7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工作记录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73100" y="5578475"/>
            <a:ext cx="7905750" cy="573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这是家音乐运营公司，为中国移动、中国电信、中国联通音乐</a:t>
            </a: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基地</a:t>
            </a:r>
            <a:endParaRPr lang="en-US" altLang="zh-CN" sz="12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QQ</a:t>
            </a: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音乐、酷狗音乐、网易音乐提供音乐授权及音乐营销策划</a:t>
            </a:r>
            <a:endParaRPr lang="zh-CN" altLang="en-US" sz="20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1510" name="组合 21"/>
          <p:cNvGrpSpPr>
            <a:grpSpLocks/>
          </p:cNvGrpSpPr>
          <p:nvPr/>
        </p:nvGrpSpPr>
        <p:grpSpPr bwMode="auto">
          <a:xfrm>
            <a:off x="550863" y="1746250"/>
            <a:ext cx="8027987" cy="992188"/>
            <a:chOff x="550863" y="1746311"/>
            <a:chExt cx="8028043" cy="991526"/>
          </a:xfrm>
        </p:grpSpPr>
        <p:sp>
          <p:nvSpPr>
            <p:cNvPr id="21512" name="文本框 12"/>
            <p:cNvSpPr txBox="1">
              <a:spLocks noChangeArrowheads="1"/>
            </p:cNvSpPr>
            <p:nvPr/>
          </p:nvSpPr>
          <p:spPr bwMode="auto">
            <a:xfrm>
              <a:off x="674322" y="1746311"/>
              <a:ext cx="22760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Trebuchet MS" pitchFamily="34" charset="0"/>
                </a:rPr>
                <a:t>2014.05 to 2016.02</a:t>
              </a:r>
              <a:endParaRPr lang="zh-CN" altLang="en-US" sz="1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3101" y="2050908"/>
              <a:ext cx="7905805" cy="337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WESTIN</a:t>
              </a:r>
              <a:r>
                <a:rPr lang="zh-CN" altLang="en-US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公司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3101" y="2399925"/>
              <a:ext cx="7905805" cy="337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产品主管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0863" y="1857362"/>
              <a:ext cx="141288" cy="142780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50863" y="2501457"/>
              <a:ext cx="141288" cy="141194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50863" y="2161958"/>
              <a:ext cx="141288" cy="142780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50863" y="5672138"/>
            <a:ext cx="141287" cy="141287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组合 3"/>
          <p:cNvGrpSpPr>
            <a:grpSpLocks/>
          </p:cNvGrpSpPr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22559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2560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2561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2562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2563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2532" name="组合 375"/>
          <p:cNvGrpSpPr>
            <a:grpSpLocks/>
          </p:cNvGrpSpPr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50" name="组合 361"/>
            <p:cNvGrpSpPr>
              <a:grpSpLocks/>
            </p:cNvGrpSpPr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记录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  <a:endParaRPr lang="zh-CN" altLang="en-US" sz="17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2538" name="组合 41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48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2539" name="组合 1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46" name="矩形 45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44" name="文本框 46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技能获奖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组合 60"/>
          <p:cNvGrpSpPr>
            <a:grpSpLocks/>
          </p:cNvGrpSpPr>
          <p:nvPr/>
        </p:nvGrpSpPr>
        <p:grpSpPr bwMode="auto">
          <a:xfrm>
            <a:off x="5948363" y="5003800"/>
            <a:ext cx="346075" cy="346075"/>
            <a:chOff x="3751331" y="5139506"/>
            <a:chExt cx="345937" cy="345937"/>
          </a:xfrm>
        </p:grpSpPr>
        <p:sp>
          <p:nvSpPr>
            <p:cNvPr id="22541" name="Freeform 5"/>
            <p:cNvSpPr>
              <a:spLocks/>
            </p:cNvSpPr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224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-6350" y="0"/>
            <a:ext cx="12250738" cy="6858000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55" name="组合 27"/>
          <p:cNvGrpSpPr>
            <a:grpSpLocks/>
          </p:cNvGrpSpPr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79" name="文本框 29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3556" name="组合 30"/>
          <p:cNvGrpSpPr>
            <a:grpSpLocks/>
          </p:cNvGrpSpPr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32" name="矩形 31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75" name="文本框 32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技能获奖</a:t>
              </a:r>
              <a:endParaRPr lang="zh-CN" altLang="en-US" sz="20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58" name="组合 2"/>
          <p:cNvGrpSpPr>
            <a:grpSpLocks/>
          </p:cNvGrpSpPr>
          <p:nvPr/>
        </p:nvGrpSpPr>
        <p:grpSpPr bwMode="auto">
          <a:xfrm>
            <a:off x="550863" y="1760538"/>
            <a:ext cx="3638550" cy="307975"/>
            <a:chOff x="550863" y="1759959"/>
            <a:chExt cx="3639000" cy="307777"/>
          </a:xfrm>
        </p:grpSpPr>
        <p:sp>
          <p:nvSpPr>
            <p:cNvPr id="23572" name="文本框 37"/>
            <p:cNvSpPr txBox="1">
              <a:spLocks noChangeArrowheads="1"/>
            </p:cNvSpPr>
            <p:nvPr/>
          </p:nvSpPr>
          <p:spPr bwMode="auto">
            <a:xfrm>
              <a:off x="674321" y="1759959"/>
              <a:ext cx="35155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全国计算机等级考试二级证书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550863" y="1858321"/>
              <a:ext cx="141304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3559" name="组合 51"/>
          <p:cNvGrpSpPr>
            <a:grpSpLocks/>
          </p:cNvGrpSpPr>
          <p:nvPr/>
        </p:nvGrpSpPr>
        <p:grpSpPr bwMode="auto">
          <a:xfrm>
            <a:off x="550863" y="2413000"/>
            <a:ext cx="8027987" cy="307975"/>
            <a:chOff x="550863" y="2412931"/>
            <a:chExt cx="8028043" cy="307777"/>
          </a:xfrm>
        </p:grpSpPr>
        <p:sp>
          <p:nvSpPr>
            <p:cNvPr id="23570" name="文本框 39"/>
            <p:cNvSpPr txBox="1">
              <a:spLocks noChangeArrowheads="1"/>
            </p:cNvSpPr>
            <p:nvPr/>
          </p:nvSpPr>
          <p:spPr bwMode="auto">
            <a:xfrm>
              <a:off x="673253" y="2412931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驾驶（</a:t>
              </a:r>
              <a:r>
                <a:rPr lang="en-US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C1</a:t>
              </a:r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驾照）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550863" y="2501774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3560" name="组合 50"/>
          <p:cNvGrpSpPr>
            <a:grpSpLocks/>
          </p:cNvGrpSpPr>
          <p:nvPr/>
        </p:nvGrpSpPr>
        <p:grpSpPr bwMode="auto">
          <a:xfrm>
            <a:off x="550863" y="2063750"/>
            <a:ext cx="8027987" cy="307975"/>
            <a:chOff x="550863" y="2064200"/>
            <a:chExt cx="8028043" cy="307777"/>
          </a:xfrm>
        </p:grpSpPr>
        <p:sp>
          <p:nvSpPr>
            <p:cNvPr id="23568" name="文本框 38"/>
            <p:cNvSpPr txBox="1">
              <a:spLocks noChangeArrowheads="1"/>
            </p:cNvSpPr>
            <p:nvPr/>
          </p:nvSpPr>
          <p:spPr bwMode="auto">
            <a:xfrm>
              <a:off x="673253" y="2064200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熟练操作计算机及</a:t>
              </a:r>
              <a:r>
                <a:rPr lang="en-US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Office</a:t>
              </a:r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，熟悉多款专业软件</a:t>
              </a:r>
              <a:endParaRPr lang="en-US" altLang="zh-CN" sz="1400">
                <a:solidFill>
                  <a:schemeClr val="bg1"/>
                </a:solidFill>
                <a:latin typeface="方正兰亭刊黑_GBK" charset="-122"/>
                <a:ea typeface="方正兰亭刊黑_GBK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50863" y="2162562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3561" name="组合 52"/>
          <p:cNvGrpSpPr>
            <a:grpSpLocks/>
          </p:cNvGrpSpPr>
          <p:nvPr/>
        </p:nvGrpSpPr>
        <p:grpSpPr bwMode="auto">
          <a:xfrm>
            <a:off x="550863" y="2703513"/>
            <a:ext cx="2400300" cy="307975"/>
            <a:chOff x="550863" y="2703933"/>
            <a:chExt cx="2399539" cy="307777"/>
          </a:xfrm>
        </p:grpSpPr>
        <p:sp>
          <p:nvSpPr>
            <p:cNvPr id="23566" name="文本框 44"/>
            <p:cNvSpPr txBox="1">
              <a:spLocks noChangeArrowheads="1"/>
            </p:cNvSpPr>
            <p:nvPr/>
          </p:nvSpPr>
          <p:spPr bwMode="auto">
            <a:xfrm>
              <a:off x="674322" y="2703933"/>
              <a:ext cx="2276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良好的英语听读写能力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550863" y="2802295"/>
              <a:ext cx="141242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49" name="椭圆 48"/>
          <p:cNvSpPr/>
          <p:nvPr/>
        </p:nvSpPr>
        <p:spPr>
          <a:xfrm>
            <a:off x="550863" y="3444875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63" name="组合 53"/>
          <p:cNvGrpSpPr>
            <a:grpSpLocks/>
          </p:cNvGrpSpPr>
          <p:nvPr/>
        </p:nvGrpSpPr>
        <p:grpSpPr bwMode="auto">
          <a:xfrm>
            <a:off x="550863" y="3035300"/>
            <a:ext cx="8027987" cy="307975"/>
            <a:chOff x="550863" y="3035466"/>
            <a:chExt cx="8028043" cy="307777"/>
          </a:xfrm>
        </p:grpSpPr>
        <p:sp>
          <p:nvSpPr>
            <p:cNvPr id="23564" name="文本框 45"/>
            <p:cNvSpPr txBox="1">
              <a:spLocks noChangeArrowheads="1"/>
            </p:cNvSpPr>
            <p:nvPr/>
          </p:nvSpPr>
          <p:spPr bwMode="auto">
            <a:xfrm>
              <a:off x="673253" y="3035466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charset="-122"/>
                  <a:ea typeface="方正兰亭刊黑_GBK" charset="-122"/>
                </a:rPr>
                <a:t>年度优秀员工</a:t>
              </a:r>
            </a:p>
          </p:txBody>
        </p:sp>
        <p:sp>
          <p:nvSpPr>
            <p:cNvPr id="50" name="椭圆 49"/>
            <p:cNvSpPr/>
            <p:nvPr/>
          </p:nvSpPr>
          <p:spPr>
            <a:xfrm>
              <a:off x="550863" y="3106858"/>
              <a:ext cx="141288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464</Words>
  <Application>Microsoft Office PowerPoint</Application>
  <PresentationFormat>自定义</PresentationFormat>
  <Paragraphs>141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Calibri</vt:lpstr>
      <vt:lpstr>宋体</vt:lpstr>
      <vt:lpstr>Arial</vt:lpstr>
      <vt:lpstr>Calibri Light</vt:lpstr>
      <vt:lpstr>Trebuchet MS</vt:lpstr>
      <vt:lpstr>方正兰亭刊黑_GBK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lzg</dc:creator>
  <cp:lastModifiedBy>Miao</cp:lastModifiedBy>
  <cp:revision>96</cp:revision>
  <dcterms:created xsi:type="dcterms:W3CDTF">2016-02-10T01:49:25Z</dcterms:created>
  <dcterms:modified xsi:type="dcterms:W3CDTF">2016-09-30T14:07:07Z</dcterms:modified>
</cp:coreProperties>
</file>