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58" r:id="rId6"/>
    <p:sldId id="261" r:id="rId7"/>
    <p:sldId id="263" r:id="rId8"/>
    <p:sldId id="268" r:id="rId9"/>
    <p:sldId id="27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0D2031"/>
    <a:srgbClr val="FF5050"/>
    <a:srgbClr val="8D4256"/>
    <a:srgbClr val="A88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80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43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2016-10-07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2016-10-07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2016-10-07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2016-10-07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2016-10-07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2016-10-07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2016-10-07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2016-10-07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2016-10-07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2016-10-07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2016-10-07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8F197-7C12-4358-A875-058D1D695757}" type="datetimeFigureOut">
              <a:rPr lang="zh-CN" altLang="en-US" smtClean="0"/>
              <a:t>2016-10-07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56589" y="2157732"/>
            <a:ext cx="6278880" cy="1554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dirty="0">
                <a:latin typeface="汉仪雪君体简" charset="0"/>
                <a:ea typeface="汉仪雪君体简" charset="0"/>
              </a:rPr>
              <a:t>现代中国风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78410" y="3942777"/>
            <a:ext cx="1362710" cy="384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——</a:t>
            </a:r>
            <a:r>
              <a:rPr lang="zh-CN" altLang="en-US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作者：</a:t>
            </a:r>
            <a:endParaRPr lang="zh-CN" altLang="en-US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57758">
            <a:off x="1916632" y="2111795"/>
            <a:ext cx="1054925" cy="200878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778" y="1860391"/>
            <a:ext cx="1452270" cy="2541473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8639041" y="4182695"/>
            <a:ext cx="760667" cy="950835"/>
            <a:chOff x="5143504" y="2857496"/>
            <a:chExt cx="1357322" cy="1696653"/>
          </a:xfrm>
        </p:grpSpPr>
        <p:pic>
          <p:nvPicPr>
            <p:cNvPr id="11" name="Picture 3" descr="C:\Documents and Settings\Administrator\桌面\2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43504" y="2857496"/>
              <a:ext cx="1357322" cy="1696653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5449995" y="3302087"/>
              <a:ext cx="792026" cy="101973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CN" sz="1600" b="1" dirty="0">
                  <a:solidFill>
                    <a:schemeClr val="bg1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logo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8" name="文本框 6"/>
          <p:cNvSpPr txBox="1"/>
          <p:nvPr/>
        </p:nvSpPr>
        <p:spPr>
          <a:xfrm>
            <a:off x="0" y="55976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广告合作</a:t>
            </a:r>
            <a:endParaRPr lang="zh-CN" altLang="en-US" sz="36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关于</a:t>
            </a:r>
            <a:endParaRPr lang="en-US" altLang="zh-CN" b="1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0" name="Picture 2" descr="C:\Documents and Settings\Administrator\桌面\AA巴渝寻宝PPT\素材\花纹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3737" y="785833"/>
            <a:ext cx="890588" cy="890588"/>
          </a:xfrm>
          <a:prstGeom prst="rect">
            <a:avLst/>
          </a:prstGeom>
          <a:noFill/>
        </p:spPr>
      </p:pic>
      <p:cxnSp>
        <p:nvCxnSpPr>
          <p:cNvPr id="21" name="直接连接符 20"/>
          <p:cNvCxnSpPr/>
          <p:nvPr/>
        </p:nvCxnSpPr>
        <p:spPr>
          <a:xfrm flipV="1">
            <a:off x="8572512" y="1214458"/>
            <a:ext cx="2185987" cy="16669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472485" y="585808"/>
            <a:ext cx="2348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  <a:sym typeface="微软雅黑" pitchFamily="34" charset="-122"/>
              </a:rPr>
              <a:t>栏目赞助播出</a:t>
            </a:r>
            <a:endParaRPr lang="zh-CN" altLang="en-US" sz="2800" b="1" dirty="0">
              <a:solidFill>
                <a:srgbClr val="C00000"/>
              </a:solidFill>
              <a:latin typeface="楷体_GB2312" pitchFamily="49" charset="-122"/>
              <a:ea typeface="楷体_GB2312" pitchFamily="49" charset="-122"/>
              <a:sym typeface="微软雅黑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58289" y="1285896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Title Sponsor</a:t>
            </a:r>
            <a:endParaRPr lang="zh-CN" altLang="en-US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15429" y="2128831"/>
            <a:ext cx="168828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endParaRPr lang="zh-CN" altLang="en-US" sz="200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29762" y="47863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四大权益</a:t>
            </a:r>
            <a:endParaRPr lang="en-US" altLang="zh-CN" dirty="0" smtClean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rot="16200000" flipH="1">
            <a:off x="3471861" y="3757614"/>
            <a:ext cx="2871792" cy="214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rot="5400000">
            <a:off x="3957638" y="3514725"/>
            <a:ext cx="2843212" cy="700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/>
          <p:cNvSpPr/>
          <p:nvPr/>
        </p:nvSpPr>
        <p:spPr>
          <a:xfrm rot="513583">
            <a:off x="5267326" y="452438"/>
            <a:ext cx="1600200" cy="23431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rgbClr val="0D203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XXXXXXXXXXXXXXXXXXXXXXXXXXXXXXXXXXXXXX</a:t>
            </a:r>
            <a:endParaRPr lang="zh-CN" altLang="en-US" sz="1400" dirty="0" smtClean="0">
              <a:solidFill>
                <a:srgbClr val="0D203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endParaRPr lang="zh-CN" altLang="en-US" sz="1400" dirty="0" smtClean="0">
              <a:solidFill>
                <a:srgbClr val="0D203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algn="ctr"/>
            <a:endParaRPr lang="zh-CN" altLang="en-US" sz="1400" dirty="0">
              <a:solidFill>
                <a:srgbClr val="0D2031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 rot="1182028">
            <a:off x="4914431" y="2112157"/>
            <a:ext cx="1905957" cy="2582538"/>
          </a:xfrm>
          <a:prstGeom prst="ellips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600" dirty="0" smtClean="0">
              <a:solidFill>
                <a:srgbClr val="0D203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algn="ctr"/>
            <a:r>
              <a:rPr lang="en-US" altLang="zh-CN" sz="1400" dirty="0" smtClean="0">
                <a:solidFill>
                  <a:srgbClr val="0D203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XXXXXXXXXXXXXXXXXXXXXXXXXXXXXXXXXXXXXXXXXXXXXXXXXXXXXXXXXX</a:t>
            </a:r>
            <a:endParaRPr lang="zh-CN" altLang="en-US" sz="1400" dirty="0" smtClean="0">
              <a:solidFill>
                <a:srgbClr val="0D203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9" name="椭圆 18"/>
          <p:cNvSpPr/>
          <p:nvPr/>
        </p:nvSpPr>
        <p:spPr>
          <a:xfrm rot="20085201">
            <a:off x="3048504" y="1594245"/>
            <a:ext cx="1691945" cy="296312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4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  <a:sym typeface="微软雅黑" pitchFamily="34" charset="-122"/>
            </a:endParaRPr>
          </a:p>
          <a:p>
            <a:pPr algn="ctr"/>
            <a:endParaRPr lang="en-US" altLang="zh-CN" sz="14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  <a:sym typeface="微软雅黑" pitchFamily="34" charset="-122"/>
            </a:endParaRPr>
          </a:p>
          <a:p>
            <a:r>
              <a:rPr lang="en-US" altLang="zh-CN" sz="1400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XXXXXXXXXXXXXXXXXXXXXXXXXXXXXXXXXXXXXXXXXXXXXXXXXXXXXXXXXXX</a:t>
            </a:r>
            <a:endParaRPr lang="zh-CN" altLang="en-US" sz="1400" dirty="0" smtClean="0">
              <a:latin typeface="黑体" pitchFamily="2" charset="-122"/>
              <a:ea typeface="黑体" pitchFamily="2" charset="-122"/>
              <a:sym typeface="微软雅黑" pitchFamily="34" charset="-122"/>
            </a:endParaRPr>
          </a:p>
          <a:p>
            <a:pPr algn="ctr"/>
            <a:endParaRPr lang="zh-CN" altLang="en-US" sz="1400" dirty="0">
              <a:latin typeface="黑体" pitchFamily="2" charset="-122"/>
              <a:ea typeface="黑体" pitchFamily="2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rot="16200000" flipH="1">
            <a:off x="4271963" y="4586287"/>
            <a:ext cx="1014413" cy="500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18" idx="4"/>
          </p:cNvCxnSpPr>
          <p:nvPr/>
        </p:nvCxnSpPr>
        <p:spPr>
          <a:xfrm rot="5400000">
            <a:off x="4911318" y="4779861"/>
            <a:ext cx="681549" cy="360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4" descr="D:\My Documents\Downloads\filled_box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59268" y="5086361"/>
            <a:ext cx="1951037" cy="1951037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4529138" y="601163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助力品牌</a:t>
            </a:r>
            <a:endParaRPr lang="en-US" altLang="zh-CN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/>
            <a:r>
              <a:rPr lang="zh-CN" altLang="en-US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升值</a:t>
            </a:r>
            <a:endParaRPr lang="zh-CN" altLang="en-US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8" name="椭圆 27"/>
          <p:cNvSpPr/>
          <p:nvPr/>
        </p:nvSpPr>
        <p:spPr>
          <a:xfrm rot="21429908">
            <a:off x="3957638" y="108559"/>
            <a:ext cx="1600200" cy="23431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XXXXXXXXXXXXXXXXXXXXXXXXXXXXXXXXXXXXXXXXXXXXXXXXXXX</a:t>
            </a:r>
            <a:endParaRPr lang="zh-CN" altLang="en-US" sz="1400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微软雅黑" pitchFamily="34" charset="-122"/>
            </a:endParaRPr>
          </a:p>
          <a:p>
            <a:endParaRPr lang="zh-CN" altLang="en-US" sz="1400" dirty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8" name="文本框 6"/>
          <p:cNvSpPr txBox="1"/>
          <p:nvPr/>
        </p:nvSpPr>
        <p:spPr>
          <a:xfrm>
            <a:off x="0" y="55976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广告合作</a:t>
            </a:r>
            <a:endParaRPr lang="zh-CN" altLang="en-US" sz="36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关于</a:t>
            </a:r>
            <a:endParaRPr lang="en-US" altLang="zh-CN" b="1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0" name="Picture 2" descr="C:\Documents and Settings\Administrator\桌面\AA巴渝寻宝PPT\素材\花纹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3737" y="785833"/>
            <a:ext cx="890588" cy="890588"/>
          </a:xfrm>
          <a:prstGeom prst="rect">
            <a:avLst/>
          </a:prstGeom>
          <a:noFill/>
        </p:spPr>
      </p:pic>
      <p:cxnSp>
        <p:nvCxnSpPr>
          <p:cNvPr id="21" name="直接连接符 20"/>
          <p:cNvCxnSpPr/>
          <p:nvPr/>
        </p:nvCxnSpPr>
        <p:spPr>
          <a:xfrm flipV="1">
            <a:off x="8572512" y="1214458"/>
            <a:ext cx="2185987" cy="16669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858261" y="585808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  <a:sym typeface="微软雅黑" pitchFamily="34" charset="-122"/>
              </a:rPr>
              <a:t>广告植入</a:t>
            </a:r>
            <a:endParaRPr lang="zh-CN" altLang="en-US" sz="2800" b="1" dirty="0">
              <a:solidFill>
                <a:srgbClr val="C00000"/>
              </a:solidFill>
              <a:latin typeface="楷体_GB2312" pitchFamily="49" charset="-122"/>
              <a:ea typeface="楷体_GB2312" pitchFamily="49" charset="-122"/>
              <a:sym typeface="微软雅黑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01121" y="128589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Advertisement</a:t>
            </a:r>
            <a:endParaRPr lang="zh-CN" altLang="en-US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15429" y="2128831"/>
            <a:ext cx="168828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200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72610" y="47863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两种形式</a:t>
            </a:r>
            <a:endParaRPr lang="en-US" altLang="zh-CN" dirty="0" smtClean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01" y="1502026"/>
            <a:ext cx="2632881" cy="263288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96055" y="2037079"/>
            <a:ext cx="17652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b="1" dirty="0" smtClean="0"/>
              <a:t>Ads</a:t>
            </a:r>
            <a:endParaRPr lang="zh-CN" altLang="en-US" sz="8000" b="1" dirty="0"/>
          </a:p>
        </p:txBody>
      </p:sp>
      <p:sp>
        <p:nvSpPr>
          <p:cNvPr id="17" name="矩形 14"/>
          <p:cNvSpPr>
            <a:spLocks noChangeArrowheads="1"/>
          </p:cNvSpPr>
          <p:nvPr/>
        </p:nvSpPr>
        <p:spPr bwMode="auto">
          <a:xfrm>
            <a:off x="3940980" y="1837981"/>
            <a:ext cx="4787904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b="1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XXXXXXX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：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XXXXXXXXXXXXXXXXXXXXXXXXXX</a:t>
            </a:r>
            <a:endParaRPr lang="zh-CN" altLang="en-US" b="1" dirty="0">
              <a:latin typeface="黑体" pitchFamily="49" charset="-122"/>
              <a:ea typeface="黑体" pitchFamily="49" charset="-122"/>
              <a:sym typeface="微软雅黑" pitchFamily="34" charset="-122"/>
            </a:endParaRP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  5秒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：</a:t>
            </a:r>
            <a:r>
              <a:rPr lang="en-US" altLang="zh-CN" sz="1400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XXX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万</a:t>
            </a:r>
            <a:r>
              <a:rPr lang="zh-CN" altLang="en-US" sz="1400" dirty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/月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  10秒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：</a:t>
            </a:r>
            <a:r>
              <a:rPr lang="en-US" altLang="zh-CN" sz="1400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XXXX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万</a:t>
            </a:r>
            <a:r>
              <a:rPr lang="zh-CN" altLang="en-US" sz="1400" dirty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/月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  15秒： </a:t>
            </a:r>
            <a:r>
              <a:rPr lang="en-US" altLang="zh-CN" sz="1400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XXXX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万</a:t>
            </a:r>
            <a:r>
              <a:rPr lang="zh-CN" altLang="en-US" sz="1400" dirty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/月</a:t>
            </a:r>
            <a:endParaRPr lang="en-US" sz="1400" dirty="0">
              <a:latin typeface="黑体" pitchFamily="49" charset="-122"/>
              <a:ea typeface="黑体" pitchFamily="49" charset="-122"/>
              <a:sym typeface="微软雅黑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* 注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：</a:t>
            </a:r>
            <a:r>
              <a:rPr lang="en-US" altLang="zh-CN" sz="1400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XXXXXXXXXXXXXXXXXXXXXXXXXXXX</a:t>
            </a:r>
            <a:endParaRPr lang="zh-CN" altLang="en-US" sz="1400" dirty="0">
              <a:latin typeface="黑体" pitchFamily="49" charset="-122"/>
              <a:ea typeface="黑体" pitchFamily="49" charset="-122"/>
              <a:sym typeface="微软雅黑" pitchFamily="34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229" y="3895571"/>
            <a:ext cx="2632881" cy="263288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69493" y="4537544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</a:t>
            </a:r>
            <a:r>
              <a:rPr lang="zh-CN" altLang="en-US" sz="300" dirty="0" smtClean="0"/>
              <a:t>是一条软广告</a:t>
            </a:r>
            <a:r>
              <a:rPr lang="zh-CN" altLang="en-US" sz="300" dirty="0"/>
              <a:t>这是一条软广告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endParaRPr lang="zh-CN" altLang="en-US" sz="300" dirty="0"/>
          </a:p>
        </p:txBody>
      </p:sp>
      <p:sp>
        <p:nvSpPr>
          <p:cNvPr id="19" name="文本框 18"/>
          <p:cNvSpPr txBox="1"/>
          <p:nvPr/>
        </p:nvSpPr>
        <p:spPr>
          <a:xfrm>
            <a:off x="2188311" y="4540725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</a:t>
            </a:r>
            <a:r>
              <a:rPr lang="zh-CN" altLang="en-US" sz="300" dirty="0" smtClean="0"/>
              <a:t>是一条软广告</a:t>
            </a:r>
            <a:r>
              <a:rPr lang="zh-CN" altLang="en-US" sz="300" dirty="0"/>
              <a:t>这是一条软广告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endParaRPr lang="zh-CN" altLang="en-US" sz="300" dirty="0"/>
          </a:p>
        </p:txBody>
      </p:sp>
      <p:sp>
        <p:nvSpPr>
          <p:cNvPr id="24" name="文本框 23"/>
          <p:cNvSpPr txBox="1"/>
          <p:nvPr/>
        </p:nvSpPr>
        <p:spPr>
          <a:xfrm>
            <a:off x="2807129" y="4537544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</a:t>
            </a:r>
            <a:r>
              <a:rPr lang="zh-CN" altLang="en-US" sz="300" dirty="0" smtClean="0"/>
              <a:t>是一条软广告</a:t>
            </a:r>
            <a:r>
              <a:rPr lang="zh-CN" altLang="en-US" sz="300" dirty="0"/>
              <a:t>这是一条软广告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endParaRPr lang="zh-CN" altLang="en-US" sz="300" dirty="0"/>
          </a:p>
        </p:txBody>
      </p:sp>
      <p:sp>
        <p:nvSpPr>
          <p:cNvPr id="25" name="文本框 24"/>
          <p:cNvSpPr txBox="1"/>
          <p:nvPr/>
        </p:nvSpPr>
        <p:spPr>
          <a:xfrm>
            <a:off x="1569493" y="4814543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</a:t>
            </a:r>
            <a:r>
              <a:rPr lang="zh-CN" altLang="en-US" sz="300" dirty="0" smtClean="0"/>
              <a:t>是一条软广告</a:t>
            </a:r>
            <a:r>
              <a:rPr lang="zh-CN" altLang="en-US" sz="300" dirty="0"/>
              <a:t>这是一条软广告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endParaRPr lang="zh-CN" altLang="en-US" sz="300" dirty="0"/>
          </a:p>
        </p:txBody>
      </p:sp>
      <p:sp>
        <p:nvSpPr>
          <p:cNvPr id="26" name="文本框 25"/>
          <p:cNvSpPr txBox="1"/>
          <p:nvPr/>
        </p:nvSpPr>
        <p:spPr>
          <a:xfrm>
            <a:off x="2188311" y="4817724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</a:t>
            </a:r>
            <a:r>
              <a:rPr lang="zh-CN" altLang="en-US" sz="300" dirty="0" smtClean="0"/>
              <a:t>是一条软广告</a:t>
            </a:r>
            <a:r>
              <a:rPr lang="zh-CN" altLang="en-US" sz="300" dirty="0"/>
              <a:t>这是一条软广告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endParaRPr lang="zh-CN" altLang="en-US" sz="300" dirty="0"/>
          </a:p>
        </p:txBody>
      </p:sp>
      <p:sp>
        <p:nvSpPr>
          <p:cNvPr id="27" name="文本框 26"/>
          <p:cNvSpPr txBox="1"/>
          <p:nvPr/>
        </p:nvSpPr>
        <p:spPr>
          <a:xfrm>
            <a:off x="2807129" y="4814543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</a:t>
            </a:r>
            <a:r>
              <a:rPr lang="zh-CN" altLang="en-US" sz="300" dirty="0" smtClean="0"/>
              <a:t>是一条软广告</a:t>
            </a:r>
            <a:r>
              <a:rPr lang="zh-CN" altLang="en-US" sz="300" dirty="0"/>
              <a:t>这是一条软广告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endParaRPr lang="zh-CN" altLang="en-US" sz="300" dirty="0"/>
          </a:p>
        </p:txBody>
      </p:sp>
      <p:sp>
        <p:nvSpPr>
          <p:cNvPr id="28" name="文本框 27"/>
          <p:cNvSpPr txBox="1"/>
          <p:nvPr/>
        </p:nvSpPr>
        <p:spPr>
          <a:xfrm>
            <a:off x="1569493" y="5085042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</a:t>
            </a:r>
            <a:r>
              <a:rPr lang="zh-CN" altLang="en-US" sz="300" dirty="0" smtClean="0"/>
              <a:t>是一条软广告</a:t>
            </a:r>
            <a:r>
              <a:rPr lang="zh-CN" altLang="en-US" sz="300" dirty="0"/>
              <a:t>这是一条软广告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endParaRPr lang="zh-CN" altLang="en-US" sz="300" dirty="0"/>
          </a:p>
        </p:txBody>
      </p:sp>
      <p:sp>
        <p:nvSpPr>
          <p:cNvPr id="30" name="文本框 29"/>
          <p:cNvSpPr txBox="1"/>
          <p:nvPr/>
        </p:nvSpPr>
        <p:spPr>
          <a:xfrm>
            <a:off x="2807129" y="5085042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</a:t>
            </a:r>
            <a:r>
              <a:rPr lang="zh-CN" altLang="en-US" sz="300" dirty="0" smtClean="0"/>
              <a:t>是一条软广告</a:t>
            </a:r>
            <a:r>
              <a:rPr lang="zh-CN" altLang="en-US" sz="300" dirty="0"/>
              <a:t>这是一条软广告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endParaRPr lang="zh-CN" altLang="en-US" sz="300" dirty="0"/>
          </a:p>
        </p:txBody>
      </p:sp>
      <p:sp>
        <p:nvSpPr>
          <p:cNvPr id="31" name="文本框 30"/>
          <p:cNvSpPr txBox="1"/>
          <p:nvPr/>
        </p:nvSpPr>
        <p:spPr>
          <a:xfrm>
            <a:off x="2282847" y="5027345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Ads</a:t>
            </a:r>
            <a:endParaRPr lang="zh-CN" altLang="en-US" b="1" dirty="0"/>
          </a:p>
        </p:txBody>
      </p:sp>
      <p:sp>
        <p:nvSpPr>
          <p:cNvPr id="32" name="文本框 31"/>
          <p:cNvSpPr txBox="1"/>
          <p:nvPr/>
        </p:nvSpPr>
        <p:spPr>
          <a:xfrm>
            <a:off x="1569493" y="5371722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</a:t>
            </a:r>
            <a:r>
              <a:rPr lang="zh-CN" altLang="en-US" sz="300" dirty="0" smtClean="0"/>
              <a:t>是一条软广告</a:t>
            </a:r>
            <a:r>
              <a:rPr lang="zh-CN" altLang="en-US" sz="300" dirty="0"/>
              <a:t>这是一条软广告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endParaRPr lang="zh-CN" altLang="en-US" sz="300" dirty="0"/>
          </a:p>
        </p:txBody>
      </p:sp>
      <p:sp>
        <p:nvSpPr>
          <p:cNvPr id="33" name="文本框 32"/>
          <p:cNvSpPr txBox="1"/>
          <p:nvPr/>
        </p:nvSpPr>
        <p:spPr>
          <a:xfrm>
            <a:off x="2188311" y="5374903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</a:t>
            </a:r>
            <a:r>
              <a:rPr lang="zh-CN" altLang="en-US" sz="300" dirty="0" smtClean="0"/>
              <a:t>是一条软广告</a:t>
            </a:r>
            <a:r>
              <a:rPr lang="zh-CN" altLang="en-US" sz="300" dirty="0"/>
              <a:t>这是一条软广告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endParaRPr lang="zh-CN" altLang="en-US" sz="300" dirty="0"/>
          </a:p>
        </p:txBody>
      </p:sp>
      <p:sp>
        <p:nvSpPr>
          <p:cNvPr id="34" name="文本框 33"/>
          <p:cNvSpPr txBox="1"/>
          <p:nvPr/>
        </p:nvSpPr>
        <p:spPr>
          <a:xfrm>
            <a:off x="2807129" y="5371722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</a:t>
            </a:r>
            <a:r>
              <a:rPr lang="zh-CN" altLang="en-US" sz="300" dirty="0" smtClean="0"/>
              <a:t>是一条软广告</a:t>
            </a:r>
            <a:r>
              <a:rPr lang="zh-CN" altLang="en-US" sz="300" dirty="0"/>
              <a:t>这是一条软广告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r>
              <a:rPr lang="zh-CN" altLang="en-US" sz="300" dirty="0"/>
              <a:t>这是一条</a:t>
            </a:r>
            <a:r>
              <a:rPr lang="zh-CN" altLang="en-US" sz="300" dirty="0" smtClean="0"/>
              <a:t>软广告这</a:t>
            </a:r>
            <a:r>
              <a:rPr lang="zh-CN" altLang="en-US" sz="300" dirty="0"/>
              <a:t>是一条软广告</a:t>
            </a:r>
          </a:p>
          <a:p>
            <a:endParaRPr lang="zh-CN" altLang="en-US" sz="300" dirty="0"/>
          </a:p>
        </p:txBody>
      </p:sp>
      <p:sp>
        <p:nvSpPr>
          <p:cNvPr id="35" name="矩形 16"/>
          <p:cNvSpPr>
            <a:spLocks noChangeArrowheads="1"/>
          </p:cNvSpPr>
          <p:nvPr/>
        </p:nvSpPr>
        <p:spPr bwMode="auto">
          <a:xfrm>
            <a:off x="3952247" y="4259850"/>
            <a:ext cx="4776637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b="1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XXXXXXX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：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XXXXXXXXXXXXXXXXXXXXXXXXXXX</a:t>
            </a:r>
            <a:endParaRPr lang="zh-CN" altLang="en-US" b="1" dirty="0">
              <a:latin typeface="黑体" pitchFamily="49" charset="-122"/>
              <a:ea typeface="黑体" pitchFamily="49" charset="-122"/>
              <a:sym typeface="微软雅黑" pitchFamily="34" charset="-122"/>
            </a:endParaRP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  价格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：</a:t>
            </a:r>
            <a:r>
              <a:rPr lang="en-US" altLang="zh-CN" sz="1400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XXXXXXXXXXXXXXXXXXX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万</a:t>
            </a:r>
            <a:endParaRPr lang="zh-CN" altLang="en-US" sz="1400" dirty="0">
              <a:latin typeface="黑体" pitchFamily="49" charset="-122"/>
              <a:ea typeface="黑体" pitchFamily="49" charset="-122"/>
              <a:sym typeface="微软雅黑" pitchFamily="34" charset="-122"/>
            </a:endParaRP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  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回报：</a:t>
            </a:r>
            <a:r>
              <a:rPr lang="en-US" altLang="zh-CN" sz="1400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XXXXXXXXXXXXXXXXXXXXXXXXXXXXXXXXXX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  <a:sym typeface="微软雅黑" pitchFamily="34" charset="-122"/>
              </a:rPr>
              <a:t>。</a:t>
            </a:r>
            <a:endParaRPr lang="zh-CN" altLang="en-US" sz="1400" dirty="0">
              <a:latin typeface="黑体" pitchFamily="49" charset="-122"/>
              <a:ea typeface="黑体" pitchFamily="49" charset="-122"/>
              <a:sym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3817879" y="956640"/>
            <a:ext cx="4762500" cy="4762500"/>
            <a:chOff x="3817879" y="956640"/>
            <a:chExt cx="4762500" cy="4762500"/>
          </a:xfrm>
        </p:grpSpPr>
        <p:pic>
          <p:nvPicPr>
            <p:cNvPr id="8" name="Picture 4" descr="C:\Documents and Settings\Administrator\桌面\AA巴渝寻宝PPT\素材\墨点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7879" y="956640"/>
              <a:ext cx="4762500" cy="476250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00569" y="2643191"/>
              <a:ext cx="329609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0" b="1" dirty="0" smtClean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The end</a:t>
              </a:r>
              <a:endParaRPr lang="zh-CN" altLang="en-US" sz="60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7591287" y="4329119"/>
              <a:ext cx="760667" cy="950835"/>
              <a:chOff x="5143504" y="2857496"/>
              <a:chExt cx="1357322" cy="1696653"/>
            </a:xfrm>
          </p:grpSpPr>
          <p:pic>
            <p:nvPicPr>
              <p:cNvPr id="11" name="Picture 3" descr="C:\Documents and Settings\Administrator\桌面\2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143504" y="2857496"/>
                <a:ext cx="1357322" cy="1696653"/>
              </a:xfrm>
              <a:prstGeom prst="rect">
                <a:avLst/>
              </a:prstGeom>
              <a:noFill/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5179920" y="3302087"/>
                <a:ext cx="1208221" cy="101973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zh-CN" altLang="en-US" sz="1600" b="1" dirty="0" smtClean="0">
                    <a:solidFill>
                      <a:schemeClr val="bg1"/>
                    </a:solidFill>
                    <a:latin typeface="黑体" pitchFamily="49" charset="-122"/>
                    <a:ea typeface="黑体" pitchFamily="49" charset="-122"/>
                  </a:rPr>
                  <a:t>感谢观看</a:t>
                </a:r>
                <a:endParaRPr lang="zh-CN" altLang="en-US" sz="1600" b="1" dirty="0">
                  <a:solidFill>
                    <a:schemeClr val="bg1"/>
                  </a:solidFill>
                  <a:latin typeface="黑体" pitchFamily="49" charset="-122"/>
                  <a:ea typeface="黑体" pitchFamily="49" charset="-122"/>
                </a:endParaRPr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778" y="1860391"/>
            <a:ext cx="1452270" cy="2541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关于</a:t>
            </a:r>
            <a:endParaRPr lang="en-US" altLang="zh-CN" b="1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0" y="559761"/>
            <a:ext cx="1517650" cy="678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LOGO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08039" y="1150961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网站简介</a:t>
            </a:r>
            <a:endParaRPr lang="zh-CN" altLang="en-US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" name="TextBox 10"/>
          <p:cNvSpPr txBox="1"/>
          <p:nvPr/>
        </p:nvSpPr>
        <p:spPr>
          <a:xfrm>
            <a:off x="6478610" y="1801232"/>
            <a:ext cx="4737078" cy="2011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名称：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  <a:p>
            <a:endParaRPr lang="en-US" altLang="zh-CN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网址：</a:t>
            </a:r>
            <a:endParaRPr lang="en-US" altLang="zh-CN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  <a:p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  <a:p>
            <a:endParaRPr lang="en-US" altLang="zh-CN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Calibri" pitchFamily="34" charset="0"/>
            </a:endParaRPr>
          </a:p>
        </p:txBody>
      </p:sp>
      <p:cxnSp>
        <p:nvCxnSpPr>
          <p:cNvPr id="56" name="直接连接符 55"/>
          <p:cNvCxnSpPr/>
          <p:nvPr/>
        </p:nvCxnSpPr>
        <p:spPr>
          <a:xfrm flipV="1">
            <a:off x="8258176" y="1214458"/>
            <a:ext cx="2185987" cy="16669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458197" y="585808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基本信息</a:t>
            </a:r>
            <a:endParaRPr lang="zh-CN" altLang="en-US" sz="2800" b="1" dirty="0">
              <a:solidFill>
                <a:srgbClr val="C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258177" y="1285896"/>
            <a:ext cx="208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Basic information</a:t>
            </a:r>
            <a:endParaRPr lang="zh-CN" altLang="en-US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59" name="Picture 2" descr="C:\Documents and Settings\Administrator\桌面\AA巴渝寻宝PPT\素材\花纹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5101" y="785833"/>
            <a:ext cx="890588" cy="890588"/>
          </a:xfrm>
          <a:prstGeom prst="rect">
            <a:avLst/>
          </a:prstGeom>
          <a:noFill/>
        </p:spPr>
      </p:pic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6632253" y="3413247"/>
            <a:ext cx="4570413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355600"/>
            <a:r>
              <a:rPr lang="en-US" altLang="zh-CN" dirty="0" smtClean="0">
                <a:solidFill>
                  <a:srgbClr val="0D2031"/>
                </a:solidFill>
                <a:latin typeface="仿宋_GB2312" pitchFamily="49" charset="-122"/>
                <a:ea typeface="黑体" pitchFamily="2" charset="-122"/>
                <a:sym typeface="仿宋_GB2312" pitchFamily="49" charset="-122"/>
              </a:rPr>
              <a:t>XXXXXXXXXXXXXXXXXXXXXXXXXXXXXXXXXXXXXXXXXXXXXXXXXXXXXXXXXXXXXXXXXX</a:t>
            </a:r>
            <a:r>
              <a:rPr lang="zh-CN" altLang="en-US" dirty="0" smtClean="0">
                <a:solidFill>
                  <a:srgbClr val="0D2031"/>
                </a:solidFill>
                <a:latin typeface="仿宋_GB2312" pitchFamily="49" charset="-122"/>
                <a:ea typeface="黑体" pitchFamily="2" charset="-122"/>
                <a:sym typeface="仿宋_GB2312" pitchFamily="49" charset="-122"/>
              </a:rPr>
              <a:t>。</a:t>
            </a:r>
            <a:endParaRPr lang="zh-CN" altLang="en-US" dirty="0">
              <a:solidFill>
                <a:srgbClr val="0D2031"/>
              </a:solidFill>
              <a:latin typeface="仿宋_GB2312" pitchFamily="49" charset="-122"/>
              <a:ea typeface="黑体" pitchFamily="2" charset="-122"/>
              <a:sym typeface="仿宋_GB2312" pitchFamily="49" charset="-122"/>
            </a:endParaRPr>
          </a:p>
          <a:p>
            <a:pPr indent="355600"/>
            <a:endParaRPr lang="zh-CN" altLang="en-US" dirty="0">
              <a:solidFill>
                <a:srgbClr val="0D2031"/>
              </a:solidFill>
              <a:latin typeface="仿宋_GB2312" pitchFamily="49" charset="-122"/>
              <a:ea typeface="黑体" pitchFamily="2" charset="-122"/>
              <a:sym typeface="仿宋_GB2312" pitchFamily="49" charset="-122"/>
            </a:endParaRPr>
          </a:p>
          <a:p>
            <a:pPr indent="355600"/>
            <a:r>
              <a:rPr lang="en-US" altLang="zh-CN" dirty="0" smtClean="0">
                <a:solidFill>
                  <a:srgbClr val="0D2031"/>
                </a:solidFill>
                <a:latin typeface="仿宋_GB2312" pitchFamily="49" charset="-122"/>
                <a:ea typeface="黑体" pitchFamily="2" charset="-122"/>
                <a:sym typeface="仿宋_GB2312" pitchFamily="49" charset="-122"/>
              </a:rPr>
              <a:t>XXXXXXXXXXXXXXXXXXXXXXXXXXXXXXXXXXXXXXXXXXXXXXXXXXXXXXXXXXXXXXXXXXXXXXXXXXXX</a:t>
            </a:r>
            <a:r>
              <a:rPr lang="zh-CN" altLang="en-US" dirty="0" smtClean="0">
                <a:solidFill>
                  <a:srgbClr val="0D2031"/>
                </a:solidFill>
                <a:latin typeface="仿宋_GB2312" pitchFamily="49" charset="-122"/>
                <a:ea typeface="黑体" pitchFamily="2" charset="-122"/>
                <a:sym typeface="仿宋_GB2312" pitchFamily="49" charset="-122"/>
              </a:rPr>
              <a:t>。</a:t>
            </a:r>
            <a:endParaRPr lang="zh-CN" altLang="en-US" dirty="0">
              <a:solidFill>
                <a:srgbClr val="0D2031"/>
              </a:solidFill>
              <a:latin typeface="仿宋_GB2312" pitchFamily="49" charset="-122"/>
              <a:ea typeface="黑体" pitchFamily="2" charset="-122"/>
              <a:sym typeface="仿宋_GB2312" pitchFamily="49" charset="-122"/>
            </a:endParaRPr>
          </a:p>
        </p:txBody>
      </p:sp>
      <p:pic>
        <p:nvPicPr>
          <p:cNvPr id="60" name="Picture 3" descr="C:\Documents and Settings\Administrator\桌面\AA巴渝寻宝PPT\素材\手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7175" y="1894840"/>
            <a:ext cx="4051935" cy="4051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关于</a:t>
            </a:r>
            <a:endParaRPr lang="en-US" altLang="zh-CN" b="1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0" y="559761"/>
            <a:ext cx="2079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XXX</a:t>
            </a:r>
            <a:r>
              <a:rPr lang="zh-CN" altLang="en-US" sz="3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特色</a:t>
            </a:r>
            <a:endParaRPr lang="zh-CN" altLang="en-US" sz="36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075" name="Picture 3" descr="D:\My Documents\Downloads\book_st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2271" y="2346310"/>
            <a:ext cx="952500" cy="9525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957643" y="2343135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XXXXXXXXXX</a:t>
            </a:r>
            <a:endParaRPr lang="zh-CN" altLang="en-US" b="1" dirty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29071" y="2743184"/>
            <a:ext cx="1714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XXXXXXXXXXXXXXXXXXXXXXXXXXXXXXXXXXXXXXXXXXXXXXX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。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3076" name="Picture 4" descr="D:\My Documents\Downloads\heart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9780" y="962006"/>
            <a:ext cx="1023938" cy="1023938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6867541" y="1038204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XXXXXXXXXX</a:t>
            </a:r>
            <a:endParaRPr lang="zh-CN" altLang="en-US" b="1" dirty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086977" y="2800334"/>
            <a:ext cx="1714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XXXXXXXXXXXXXXXXXXXXXXXXXXXXXXXXXXXXXXXXXXXXXX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。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3077" name="Picture 5" descr="D:\My Documents\Downloads\video_fi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26571" y="2371709"/>
            <a:ext cx="771526" cy="771526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10101283" y="238599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XXXX</a:t>
            </a:r>
            <a:endParaRPr lang="zh-CN" altLang="en-US" b="1" dirty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72298" y="1428728"/>
            <a:ext cx="1714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XXXXXXXXXXXXXXXXXXXXXXXXXXXXXXXXXXXXXXXXXXXXXXXXXXXX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。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24225" y="6159622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逼</a:t>
            </a:r>
            <a:r>
              <a:rPr lang="zh-CN" altLang="en-US" b="1" dirty="0" smtClean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格</a:t>
            </a:r>
            <a:r>
              <a:rPr lang="en-US" altLang="zh-CN" b="1" dirty="0" smtClean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endParaRPr lang="zh-CN" altLang="en-US" b="1" dirty="0">
              <a:solidFill>
                <a:srgbClr val="1C1C1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240" y="4301900"/>
            <a:ext cx="1654901" cy="165490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811" y="3834491"/>
            <a:ext cx="622636" cy="62263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240" y="3872532"/>
            <a:ext cx="655916" cy="65591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914" y="3459674"/>
            <a:ext cx="342771" cy="342771"/>
          </a:xfrm>
          <a:prstGeom prst="rect">
            <a:avLst/>
          </a:prstGeom>
        </p:spPr>
      </p:pic>
      <p:sp>
        <p:nvSpPr>
          <p:cNvPr id="8" name="弧形 7"/>
          <p:cNvSpPr/>
          <p:nvPr/>
        </p:nvSpPr>
        <p:spPr>
          <a:xfrm>
            <a:off x="2405034" y="4136459"/>
            <a:ext cx="3634512" cy="198578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弧形 20"/>
          <p:cNvSpPr/>
          <p:nvPr/>
        </p:nvSpPr>
        <p:spPr>
          <a:xfrm flipH="1">
            <a:off x="8156100" y="4075819"/>
            <a:ext cx="3829445" cy="198578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Documents and Settings\Administrator\桌面\AA巴渝寻宝PPT\素材\title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5198" y="1254315"/>
            <a:ext cx="3810000" cy="1905000"/>
          </a:xfrm>
          <a:prstGeom prst="rect">
            <a:avLst/>
          </a:prstGeom>
          <a:noFill/>
        </p:spPr>
      </p:pic>
      <p:pic>
        <p:nvPicPr>
          <p:cNvPr id="75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8" name="文本框 6"/>
          <p:cNvSpPr txBox="1"/>
          <p:nvPr/>
        </p:nvSpPr>
        <p:spPr>
          <a:xfrm>
            <a:off x="0" y="559761"/>
            <a:ext cx="1755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XX</a:t>
            </a:r>
            <a:r>
              <a:rPr lang="zh-CN" altLang="en-US" sz="3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优势</a:t>
            </a:r>
            <a:endParaRPr lang="zh-CN" altLang="en-US" sz="36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关于</a:t>
            </a:r>
            <a:endParaRPr lang="en-US" altLang="zh-CN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41827" y="3386123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逼</a:t>
            </a:r>
            <a:r>
              <a:rPr lang="zh-CN" altLang="en-US" b="1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格</a:t>
            </a:r>
            <a:r>
              <a:rPr lang="en-US" altLang="zh-CN" b="1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PPT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14759" y="338612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内容制作</a:t>
            </a:r>
            <a:endParaRPr lang="en-US" altLang="zh-CN" b="1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  <a:p>
            <a:pPr algn="ctr"/>
            <a:r>
              <a:rPr lang="zh-CN" altLang="en-US" b="1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精良</a:t>
            </a:r>
            <a:endParaRPr lang="en-US" altLang="zh-CN" b="1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00692" y="40433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altLang="zh-CN" b="1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93527" y="3500424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强强联合</a:t>
            </a:r>
            <a:endParaRPr lang="zh-CN" altLang="en-US" b="1" dirty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71510" y="3114663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72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86113" y="3114663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72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00680" y="3114663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72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14384" y="4186233"/>
            <a:ext cx="1857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XXXXXXXXXXXXXXXXXXXXXXXXXXXXXXXXXXXXXXXXXXXXXXXXXXXXXXX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。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28972" y="4186233"/>
            <a:ext cx="1971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XXXXXXXXXXXXXXXXXXXXXXXXXXXXXXXXXXXXXXXXXXXXXXXXXXXXXXXXXXXXXXXXXXXXXXXXXXXXXXXXXXXXXXXX.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29260" y="4171947"/>
            <a:ext cx="23002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XXXXXXXXXXXXXXXXXXXXXXXXXXXXXXXXXXXXXXXXXXXXXXXXXXXXXXXXXXXXXXXXXXXXXXXXXXXXXXXXXXXXXXXXXXXXXXXXXXXX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。</a:t>
            </a:r>
            <a:endParaRPr lang="en-US" altLang="zh-CN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2054" name="Picture 6" descr="C:\Documents and Settings\Administrator\桌面\AA巴渝寻宝PPT\素材\曲线图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44719" y="1685957"/>
            <a:ext cx="1084234" cy="1084234"/>
          </a:xfrm>
          <a:prstGeom prst="rect">
            <a:avLst/>
          </a:prstGeom>
          <a:noFill/>
        </p:spPr>
      </p:pic>
      <p:cxnSp>
        <p:nvCxnSpPr>
          <p:cNvPr id="57" name="直接连接符 56"/>
          <p:cNvCxnSpPr/>
          <p:nvPr/>
        </p:nvCxnSpPr>
        <p:spPr>
          <a:xfrm flipV="1">
            <a:off x="8944000" y="1214458"/>
            <a:ext cx="2185987" cy="16669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9144021" y="585808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强强联合</a:t>
            </a:r>
            <a:endParaRPr lang="zh-CN" altLang="en-US" sz="2800" b="1" dirty="0">
              <a:solidFill>
                <a:srgbClr val="C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944001" y="1285896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Content abstract</a:t>
            </a:r>
            <a:endParaRPr lang="zh-CN" altLang="en-US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60" name="Picture 3" descr="C:\Documents and Settings\Administrator\桌面\AA巴渝寻宝PPT\素材\手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53495" y="1924050"/>
            <a:ext cx="2276475" cy="2276475"/>
          </a:xfrm>
          <a:prstGeom prst="rect">
            <a:avLst/>
          </a:prstGeom>
          <a:noFill/>
        </p:spPr>
      </p:pic>
      <p:sp>
        <p:nvSpPr>
          <p:cNvPr id="61" name="矩形 60"/>
          <p:cNvSpPr/>
          <p:nvPr/>
        </p:nvSpPr>
        <p:spPr>
          <a:xfrm>
            <a:off x="8050144" y="5369729"/>
            <a:ext cx="398468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cs typeface="楷体_GB2312" pitchFamily="49" charset="-122"/>
              </a:rPr>
              <a:t>承办单位</a:t>
            </a:r>
            <a:endParaRPr lang="en-US" altLang="zh-CN" sz="2000" b="1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  <a:cs typeface="楷体_GB2312" pitchFamily="49" charset="-122"/>
            </a:endParaRPr>
          </a:p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  <a:cs typeface="宋体" pitchFamily="2" charset="-122"/>
            </a:endParaRPr>
          </a:p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cs typeface="宋体" pitchFamily="2" charset="-122"/>
              </a:rPr>
              <a:t>XXXXXXXXXXXX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cs typeface="宋体" pitchFamily="2" charset="-122"/>
              </a:rPr>
              <a:t>公司</a:t>
            </a:r>
            <a:endParaRPr lang="zh-CN" altLang="en-US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cs typeface="宋体" pitchFamily="2" charset="-122"/>
              </a:rPr>
              <a:t>XXXXXXXXXXXXXXXXXXXXXXX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cs typeface="宋体" pitchFamily="2" charset="-122"/>
              </a:rPr>
              <a:t>栏目</a:t>
            </a:r>
            <a:endParaRPr lang="zh-CN" altLang="en-US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8070966" y="4098123"/>
            <a:ext cx="252669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cs typeface="楷体_GB2312" pitchFamily="49" charset="-122"/>
              </a:rPr>
              <a:t>主办单位</a:t>
            </a:r>
            <a:endParaRPr lang="en-US" altLang="zh-CN" sz="2000" b="1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  <a:cs typeface="楷体_GB2312" pitchFamily="49" charset="-122"/>
            </a:endParaRPr>
          </a:p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  <a:cs typeface="楷体_GB2312" pitchFamily="49" charset="-122"/>
            </a:endParaRPr>
          </a:p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cs typeface="楷体_GB2312" pitchFamily="49" charset="-122"/>
              </a:rPr>
              <a:t>XXXXXXXXX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cs typeface="楷体_GB2312" pitchFamily="49" charset="-122"/>
              </a:rPr>
              <a:t>委员会</a:t>
            </a:r>
            <a:endParaRPr lang="en-US" altLang="zh-CN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  <a:cs typeface="楷体_GB2312" pitchFamily="49" charset="-122"/>
            </a:endParaRPr>
          </a:p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电视台</a:t>
            </a:r>
          </a:p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b="1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  <a:cs typeface="楷体_GB2312" pitchFamily="49" charset="-122"/>
            </a:endParaRPr>
          </a:p>
        </p:txBody>
      </p:sp>
      <p:pic>
        <p:nvPicPr>
          <p:cNvPr id="74" name="Picture 2" descr="C:\Documents and Settings\Administrator\桌面\AA巴渝寻宝PPT\素材\花纹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10925" y="785833"/>
            <a:ext cx="890588" cy="890588"/>
          </a:xfrm>
          <a:prstGeom prst="rect">
            <a:avLst/>
          </a:prstGeom>
          <a:noFill/>
        </p:spPr>
      </p:pic>
      <p:cxnSp>
        <p:nvCxnSpPr>
          <p:cNvPr id="26" name="直接连接符 25"/>
          <p:cNvCxnSpPr/>
          <p:nvPr/>
        </p:nvCxnSpPr>
        <p:spPr>
          <a:xfrm rot="5400000">
            <a:off x="4714875" y="3428991"/>
            <a:ext cx="6858000" cy="1588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6" name="矩形 7"/>
          <p:cNvSpPr>
            <a:spLocks noChangeArrowheads="1"/>
          </p:cNvSpPr>
          <p:nvPr/>
        </p:nvSpPr>
        <p:spPr bwMode="auto">
          <a:xfrm>
            <a:off x="5084442" y="908328"/>
            <a:ext cx="607853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受众描述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Arial" pitchFamily="34" charset="0"/>
              </a:rPr>
              <a:t>年龄分布较广，且有一定的文化和修养水平，并拥有一定的人文情怀。他们工作稳定，重视家庭，有稳定的朋友圈，做事成熟稳重。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1400" dirty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Arial" pitchFamily="34" charset="0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5084442" y="2968318"/>
            <a:ext cx="6078537" cy="150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受众价值</a:t>
            </a:r>
            <a:endParaRPr lang="en-US" sz="2800" b="1" dirty="0">
              <a:solidFill>
                <a:srgbClr val="0D2031"/>
              </a:solidFill>
              <a:latin typeface="黑体" pitchFamily="2" charset="-122"/>
              <a:ea typeface="黑体" pitchFamily="2" charset="-122"/>
              <a:cs typeface="Calibri" pitchFamily="34" charset="0"/>
              <a:sym typeface="Calibri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Arial" pitchFamily="34" charset="0"/>
              </a:rPr>
              <a:t>拥有良好的经济基础，是社会消费的主要群体。他们在一定程度上能影响社会消费的价值观。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Arial" pitchFamily="34" charset="0"/>
            </a:endParaRPr>
          </a:p>
        </p:txBody>
      </p:sp>
      <p:sp>
        <p:nvSpPr>
          <p:cNvPr id="8" name="矩形 9"/>
          <p:cNvSpPr>
            <a:spLocks noChangeArrowheads="1"/>
          </p:cNvSpPr>
          <p:nvPr/>
        </p:nvSpPr>
        <p:spPr bwMode="auto">
          <a:xfrm>
            <a:off x="5084442" y="4724092"/>
            <a:ext cx="6078537" cy="150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受众偏好</a:t>
            </a:r>
            <a:endParaRPr lang="en-US" sz="2800" b="1" dirty="0">
              <a:solidFill>
                <a:srgbClr val="0D2031"/>
              </a:solidFill>
              <a:latin typeface="黑体" pitchFamily="2" charset="-122"/>
              <a:ea typeface="黑体" pitchFamily="2" charset="-122"/>
              <a:cs typeface="Calibri" pitchFamily="34" charset="0"/>
              <a:sym typeface="Calibri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Arial" pitchFamily="34" charset="0"/>
              </a:rPr>
              <a:t>最求品质，并且消费较为理性。消费时，往往注重商品的社会价值，并会为家庭成员消费。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Arial" pitchFamily="34" charset="0"/>
            </a:endParaRPr>
          </a:p>
        </p:txBody>
      </p:sp>
      <p:sp>
        <p:nvSpPr>
          <p:cNvPr id="9" name="直接连接符 10"/>
          <p:cNvSpPr>
            <a:spLocks noChangeShapeType="1"/>
          </p:cNvSpPr>
          <p:nvPr/>
        </p:nvSpPr>
        <p:spPr bwMode="auto">
          <a:xfrm flipH="1">
            <a:off x="5197154" y="2888943"/>
            <a:ext cx="5483225" cy="0"/>
          </a:xfrm>
          <a:prstGeom prst="line">
            <a:avLst/>
          </a:prstGeom>
          <a:noFill/>
          <a:ln w="25400">
            <a:solidFill>
              <a:srgbClr val="D8D8D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直接连接符 11"/>
          <p:cNvSpPr>
            <a:spLocks noChangeShapeType="1"/>
          </p:cNvSpPr>
          <p:nvPr/>
        </p:nvSpPr>
        <p:spPr bwMode="auto">
          <a:xfrm flipH="1">
            <a:off x="5197154" y="4632912"/>
            <a:ext cx="5483225" cy="1587"/>
          </a:xfrm>
          <a:prstGeom prst="line">
            <a:avLst/>
          </a:prstGeom>
          <a:noFill/>
          <a:ln w="25400">
            <a:solidFill>
              <a:srgbClr val="D8D8D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014404" y="4457684"/>
            <a:ext cx="254317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30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-</a:t>
            </a: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60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岁  </a:t>
            </a:r>
            <a:endParaRPr lang="en-US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Calibri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大重庆范围消费主体</a:t>
            </a:r>
            <a:endParaRPr lang="zh-CN" altLang="en-US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Calibri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Calibri" pitchFamily="34" charset="0"/>
              </a:rPr>
              <a:t>消费能力较高</a:t>
            </a:r>
            <a:r>
              <a:rPr 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Calibri" pitchFamily="34" charset="0"/>
              </a:rPr>
              <a:t> </a:t>
            </a:r>
            <a:endParaRPr lang="zh-CN" altLang="en-US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  <a:p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7" name="文本框 6"/>
          <p:cNvSpPr txBox="1"/>
          <p:nvPr/>
        </p:nvSpPr>
        <p:spPr>
          <a:xfrm>
            <a:off x="0" y="55976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受众分析</a:t>
            </a:r>
            <a:endParaRPr lang="zh-CN" altLang="en-US" sz="36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关于</a:t>
            </a:r>
            <a:endParaRPr lang="en-US" altLang="zh-CN" b="1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86237" y="900104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72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86237" y="2957504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72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71949" y="4714861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72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146" name="Picture 2" descr="C:\Documents and Settings\Administrator\桌面\AA巴渝寻宝PPT\素材\title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7792" y="2851956"/>
            <a:ext cx="3810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18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关于</a:t>
            </a:r>
            <a:endParaRPr lang="en-US" altLang="zh-CN" b="1" dirty="0" smtClean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2" name="文本框 6"/>
          <p:cNvSpPr txBox="1"/>
          <p:nvPr/>
        </p:nvSpPr>
        <p:spPr>
          <a:xfrm>
            <a:off x="0" y="55976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媒体联动</a:t>
            </a:r>
            <a:endParaRPr lang="zh-CN" altLang="en-US" sz="3600" b="1" dirty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00632" y="2971803"/>
            <a:ext cx="4015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整合</a:t>
            </a:r>
            <a:r>
              <a:rPr lang="en-US" altLang="zh-CN" sz="5400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·360°</a:t>
            </a:r>
            <a:endParaRPr lang="zh-CN" altLang="en-US" sz="5400" b="1" dirty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</p:txBody>
      </p:sp>
      <p:cxnSp>
        <p:nvCxnSpPr>
          <p:cNvPr id="58" name="直接连接符 57"/>
          <p:cNvCxnSpPr>
            <a:stCxn id="23" idx="3"/>
          </p:cNvCxnSpPr>
          <p:nvPr/>
        </p:nvCxnSpPr>
        <p:spPr>
          <a:xfrm flipV="1">
            <a:off x="9216475" y="3429000"/>
            <a:ext cx="2127792" cy="4468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>
            <a:stCxn id="23" idx="1"/>
          </p:cNvCxnSpPr>
          <p:nvPr/>
        </p:nvCxnSpPr>
        <p:spPr>
          <a:xfrm rot="10800000">
            <a:off x="2557458" y="3429000"/>
            <a:ext cx="2643175" cy="4468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9572633" y="1257300"/>
            <a:ext cx="15696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卫视</a:t>
            </a:r>
            <a:endParaRPr lang="en-US" altLang="zh-CN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频道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4104" name="Picture 8" descr="D:\My Documents\Downloads\newspap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0590" y="1228711"/>
            <a:ext cx="1314465" cy="1314465"/>
          </a:xfrm>
          <a:prstGeom prst="rect">
            <a:avLst/>
          </a:prstGeom>
          <a:noFill/>
        </p:spPr>
      </p:pic>
      <p:sp>
        <p:nvSpPr>
          <p:cNvPr id="66" name="TextBox 65"/>
          <p:cNvSpPr txBox="1"/>
          <p:nvPr/>
        </p:nvSpPr>
        <p:spPr>
          <a:xfrm>
            <a:off x="2743178" y="1300164"/>
            <a:ext cx="1200151" cy="1100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晨报</a:t>
            </a:r>
            <a:endParaRPr lang="en-US" altLang="zh-CN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商报</a:t>
            </a:r>
            <a:endParaRPr lang="en-US" altLang="zh-CN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4105" name="Picture 9" descr="D:\My Documents\Downloads\tv_show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48612" y="1228724"/>
            <a:ext cx="1381125" cy="1381125"/>
          </a:xfrm>
          <a:prstGeom prst="rect">
            <a:avLst/>
          </a:prstGeom>
          <a:noFill/>
        </p:spPr>
      </p:pic>
      <p:sp>
        <p:nvSpPr>
          <p:cNvPr id="70" name="TextBox 69"/>
          <p:cNvSpPr txBox="1"/>
          <p:nvPr/>
        </p:nvSpPr>
        <p:spPr>
          <a:xfrm>
            <a:off x="3829026" y="1300163"/>
            <a:ext cx="9925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日报</a:t>
            </a:r>
            <a:endParaRPr lang="en-US" altLang="zh-CN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晚报</a:t>
            </a:r>
          </a:p>
          <a:p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4106" name="Picture 10" descr="D:\My Documents\Downloads\glob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5763" y="4386263"/>
            <a:ext cx="1452562" cy="1452562"/>
          </a:xfrm>
          <a:prstGeom prst="rect">
            <a:avLst/>
          </a:prstGeom>
          <a:noFill/>
        </p:spPr>
      </p:pic>
      <p:sp>
        <p:nvSpPr>
          <p:cNvPr id="72" name="TextBox 71"/>
          <p:cNvSpPr txBox="1"/>
          <p:nvPr/>
        </p:nvSpPr>
        <p:spPr>
          <a:xfrm>
            <a:off x="9725034" y="4024320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</a:rPr>
              <a:t>网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9692742" y="4830239"/>
            <a:ext cx="21515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与</a:t>
            </a: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合作，打造</a:t>
            </a: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XXXXXXXXXXXXXXXXXXX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平台。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宋体" pitchFamily="2" charset="-122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2747934" y="2557463"/>
            <a:ext cx="40100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solidFill>
                  <a:srgbClr val="2E3740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与多家</a:t>
            </a:r>
            <a:r>
              <a:rPr lang="zh-CN" altLang="en-US" sz="2000" dirty="0">
                <a:solidFill>
                  <a:srgbClr val="2E3740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媒体</a:t>
            </a:r>
            <a:r>
              <a:rPr lang="zh-CN" altLang="en-US" sz="2000" dirty="0" smtClean="0">
                <a:solidFill>
                  <a:srgbClr val="2E3740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建立良好合作关系。</a:t>
            </a:r>
            <a:endParaRPr lang="zh-CN" altLang="en-US" sz="2000" dirty="0">
              <a:solidFill>
                <a:srgbClr val="2E3740"/>
              </a:solidFill>
              <a:latin typeface="黑体" pitchFamily="2" charset="-122"/>
              <a:ea typeface="黑体" pitchFamily="2" charset="-122"/>
              <a:sym typeface="宋体" pitchFamily="2" charset="-122"/>
            </a:endParaRPr>
          </a:p>
        </p:txBody>
      </p:sp>
      <p:sp>
        <p:nvSpPr>
          <p:cNvPr id="75" name="Text Box 36"/>
          <p:cNvSpPr txBox="1">
            <a:spLocks noChangeArrowheads="1"/>
          </p:cNvSpPr>
          <p:nvPr/>
        </p:nvSpPr>
        <p:spPr bwMode="auto">
          <a:xfrm>
            <a:off x="2663776" y="4368803"/>
            <a:ext cx="2293952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solidFill>
                  <a:srgbClr val="2E3740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目前，</a:t>
            </a:r>
            <a:r>
              <a:rPr lang="en-US" altLang="zh-CN" sz="2000" dirty="0" smtClean="0">
                <a:solidFill>
                  <a:srgbClr val="2E3740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XXXXXXXXXXXXXXXXXXXXXXXXXXXXXXXXXXXXXXXX</a:t>
            </a:r>
            <a:endParaRPr lang="zh-CN" altLang="en-US" sz="2000" dirty="0" smtClean="0">
              <a:solidFill>
                <a:srgbClr val="2E3740"/>
              </a:solidFill>
              <a:latin typeface="黑体" pitchFamily="2" charset="-122"/>
              <a:ea typeface="黑体" pitchFamily="2" charset="-122"/>
              <a:sym typeface="宋体" pitchFamily="2" charset="-122"/>
            </a:endParaRPr>
          </a:p>
        </p:txBody>
      </p:sp>
      <p:pic>
        <p:nvPicPr>
          <p:cNvPr id="4107" name="Picture 11" descr="D:\My Documents\Downloads\f046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22814" y="4202117"/>
            <a:ext cx="1778005" cy="1778005"/>
          </a:xfrm>
          <a:prstGeom prst="rect">
            <a:avLst/>
          </a:prstGeom>
          <a:noFill/>
        </p:spPr>
      </p:pic>
      <p:cxnSp>
        <p:nvCxnSpPr>
          <p:cNvPr id="25" name="直接连接符 24"/>
          <p:cNvCxnSpPr>
            <a:stCxn id="23" idx="0"/>
          </p:cNvCxnSpPr>
          <p:nvPr/>
        </p:nvCxnSpPr>
        <p:spPr>
          <a:xfrm rot="16200000" flipV="1">
            <a:off x="6104588" y="1867837"/>
            <a:ext cx="2200278" cy="7654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stCxn id="23" idx="2"/>
          </p:cNvCxnSpPr>
          <p:nvPr/>
        </p:nvCxnSpPr>
        <p:spPr>
          <a:xfrm rot="5400000">
            <a:off x="6023331" y="5072702"/>
            <a:ext cx="2362792" cy="7654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istrator\桌面\AA巴渝寻宝PPT\素材\title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8672" y="3096953"/>
            <a:ext cx="4762500" cy="1905000"/>
          </a:xfrm>
          <a:prstGeom prst="rect">
            <a:avLst/>
          </a:prstGeom>
          <a:noFill/>
        </p:spPr>
      </p:pic>
      <p:sp>
        <p:nvSpPr>
          <p:cNvPr id="3" name="文本框 2"/>
          <p:cNvSpPr txBox="1"/>
          <p:nvPr/>
        </p:nvSpPr>
        <p:spPr>
          <a:xfrm>
            <a:off x="5289183" y="478832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预祝我们合作愉快</a:t>
            </a:r>
            <a:endParaRPr lang="zh-CN" altLang="en-US" dirty="0">
              <a:latin typeface="叶根友刀锋黑草" panose="02010601030101010101" pitchFamily="2" charset="-122"/>
              <a:ea typeface="叶根友刀锋黑草" panose="02010601030101010101" pitchFamily="2" charset="-122"/>
            </a:endParaRPr>
          </a:p>
        </p:txBody>
      </p:sp>
      <p:pic>
        <p:nvPicPr>
          <p:cNvPr id="10" name="Picture 3" descr="C:\Documents and Settings\Administrator\桌面\AA巴渝寻宝PPT\素材\手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3032" y="852532"/>
            <a:ext cx="2276475" cy="227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8" name="文本框 6"/>
          <p:cNvSpPr txBox="1"/>
          <p:nvPr/>
        </p:nvSpPr>
        <p:spPr>
          <a:xfrm>
            <a:off x="0" y="55976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广告合作</a:t>
            </a:r>
            <a:endParaRPr lang="zh-CN" altLang="en-US" sz="36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关于</a:t>
            </a:r>
            <a:endParaRPr lang="en-US" altLang="zh-CN" b="1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0" name="Picture 2" descr="C:\Documents and Settings\Administrator\桌面\AA巴渝寻宝PPT\素材\花纹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3737" y="785833"/>
            <a:ext cx="890588" cy="890588"/>
          </a:xfrm>
          <a:prstGeom prst="rect">
            <a:avLst/>
          </a:prstGeom>
          <a:noFill/>
        </p:spPr>
      </p:pic>
      <p:cxnSp>
        <p:nvCxnSpPr>
          <p:cNvPr id="21" name="直接连接符 20"/>
          <p:cNvCxnSpPr/>
          <p:nvPr/>
        </p:nvCxnSpPr>
        <p:spPr>
          <a:xfrm flipV="1">
            <a:off x="8572512" y="1214458"/>
            <a:ext cx="2185987" cy="16669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72533" y="585808"/>
            <a:ext cx="1988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  <a:sym typeface="微软雅黑" pitchFamily="34" charset="-122"/>
              </a:rPr>
              <a:t>栏目总冠名</a:t>
            </a:r>
            <a:endParaRPr lang="zh-CN" altLang="en-US" sz="2800" b="1" dirty="0">
              <a:solidFill>
                <a:srgbClr val="C00000"/>
              </a:solidFill>
              <a:latin typeface="楷体_GB2312" pitchFamily="49" charset="-122"/>
              <a:ea typeface="楷体_GB2312" pitchFamily="49" charset="-122"/>
              <a:sym typeface="微软雅黑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58289" y="1285896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Title Sponsor</a:t>
            </a:r>
            <a:endParaRPr lang="zh-CN" altLang="en-US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15429" y="2128831"/>
            <a:ext cx="168828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endParaRPr lang="zh-CN" altLang="en-US" sz="200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01068" y="4814875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八</a:t>
            </a:r>
            <a:r>
              <a:rPr lang="zh-CN" altLang="en-US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大权益</a:t>
            </a:r>
            <a:endParaRPr lang="en-US" altLang="zh-CN" dirty="0" smtClean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  <a:p>
            <a:pPr algn="ctr"/>
            <a:r>
              <a:rPr lang="zh-CN" altLang="en-US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品牌价值与传播效益最大化</a:t>
            </a:r>
            <a:endParaRPr lang="en-US" altLang="zh-CN" dirty="0" smtClean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  <a:p>
            <a:pPr algn="ctr"/>
            <a:r>
              <a:rPr lang="zh-CN" altLang="en-US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抢占市场的利器</a:t>
            </a:r>
            <a:endParaRPr lang="en-US" altLang="zh-CN" dirty="0" smtClean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881887" y="171456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黑体" pitchFamily="2" charset="-122"/>
                <a:sym typeface="微软雅黑" pitchFamily="34" charset="-122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黑体" pitchFamily="2" charset="-122"/>
                <a:sym typeface="微软雅黑" pitchFamily="34" charset="-122"/>
              </a:rPr>
              <a:t>、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黑体" pitchFamily="2" charset="-122"/>
                <a:sym typeface="微软雅黑" pitchFamily="34" charset="-122"/>
              </a:rPr>
              <a:t>XXXXXXX</a:t>
            </a:r>
            <a:endParaRPr lang="zh-CN" altLang="en-US" b="1" dirty="0">
              <a:solidFill>
                <a:srgbClr val="FF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949793" y="590170"/>
            <a:ext cx="1566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333333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XXXXXXXXXXXXXXXXXXXXXXXXXXXXXXXXXXXXXXXXXXXXXXXXXXXXXXXXXXX</a:t>
            </a:r>
            <a:r>
              <a:rPr lang="zh-CN" altLang="en-US" dirty="0" smtClean="0">
                <a:solidFill>
                  <a:srgbClr val="333333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。</a:t>
            </a:r>
            <a:endParaRPr lang="zh-CN" altLang="en-US" dirty="0">
              <a:solidFill>
                <a:srgbClr val="333333"/>
              </a:solidFill>
              <a:latin typeface="黑体" pitchFamily="2" charset="-122"/>
              <a:ea typeface="黑体" pitchFamily="2" charset="-122"/>
              <a:sym typeface="微软雅黑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156956" y="2416645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、</a:t>
            </a:r>
            <a:r>
              <a:rPr lang="en-US" altLang="zh-CN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XXXXXXXXX</a:t>
            </a:r>
            <a:endParaRPr lang="zh-CN" altLang="en-US" b="1" dirty="0">
              <a:solidFill>
                <a:srgbClr val="FF0000"/>
              </a:solidFill>
              <a:latin typeface="黑体" pitchFamily="2" charset="-122"/>
              <a:ea typeface="黑体" pitchFamily="2" charset="-122"/>
              <a:sym typeface="宋体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133974" y="2832257"/>
            <a:ext cx="16644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XXXXXXXXXXXXXXXXXXXXXXXXXXXXXXXXXXXXXX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。</a:t>
            </a:r>
            <a:r>
              <a:rPr lang="zh-CN" altLang="en-US" sz="1600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 </a:t>
            </a:r>
          </a:p>
          <a:p>
            <a:pPr algn="ctr"/>
            <a:r>
              <a:rPr lang="zh-CN" altLang="en-US" sz="1600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 </a:t>
            </a:r>
            <a:endParaRPr lang="zh-CN" altLang="en-US" sz="1600" dirty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微软雅黑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917250" y="2330917"/>
            <a:ext cx="110799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3</a:t>
            </a:r>
            <a:r>
              <a:rPr lang="zh-CN" altLang="en-US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、</a:t>
            </a:r>
            <a:r>
              <a:rPr lang="en-US" altLang="zh-CN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XXXXX</a:t>
            </a:r>
            <a:endParaRPr lang="zh-CN" altLang="en-US" dirty="0">
              <a:solidFill>
                <a:srgbClr val="FF0000"/>
              </a:solidFill>
              <a:latin typeface="黑体" pitchFamily="2" charset="-122"/>
              <a:ea typeface="黑体" pitchFamily="2" charset="-122"/>
              <a:sym typeface="微软雅黑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934193" y="2831617"/>
            <a:ext cx="19460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XXXXXXXXXXXXXXXXXXXXXXXXXXXXXXXXXXXXXXXXXXXXXXXXXXXXXXXXXXX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。</a:t>
            </a:r>
            <a:endParaRPr lang="zh-CN" altLang="en-US" sz="1400" dirty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微软雅黑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376043" y="4376025"/>
            <a:ext cx="1223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  <a:sym typeface="Calibri" pitchFamily="34" charset="0"/>
              </a:rPr>
              <a:t>4</a:t>
            </a:r>
            <a:r>
              <a:rPr lang="zh-CN" altLang="en-US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  <a:sym typeface="Calibri" pitchFamily="34" charset="0"/>
              </a:rPr>
              <a:t>、</a:t>
            </a:r>
            <a:r>
              <a:rPr lang="en-US" altLang="zh-CN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  <a:sym typeface="Calibri" pitchFamily="34" charset="0"/>
              </a:rPr>
              <a:t>XXXXXX</a:t>
            </a:r>
            <a:endParaRPr lang="zh-CN" altLang="en-US" dirty="0">
              <a:solidFill>
                <a:srgbClr val="FF0000"/>
              </a:solidFill>
              <a:latin typeface="黑体" pitchFamily="2" charset="-122"/>
              <a:ea typeface="黑体" pitchFamily="2" charset="-122"/>
              <a:sym typeface="Calibri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336060" y="4753155"/>
            <a:ext cx="1566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XXXXXXXXXXXXXXXXXXXXXXXXXXXXXXXXXXXXXXXXXXXXXXXXXXXX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。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微软雅黑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118305" y="4262361"/>
            <a:ext cx="125386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ea typeface="黑体" pitchFamily="2" charset="-122"/>
                <a:sym typeface="微软雅黑" pitchFamily="34" charset="-122"/>
              </a:rPr>
              <a:t>5</a:t>
            </a:r>
            <a:r>
              <a:rPr lang="zh-CN" altLang="en-US" dirty="0" smtClean="0">
                <a:solidFill>
                  <a:srgbClr val="FF0000"/>
                </a:solidFill>
                <a:ea typeface="黑体" pitchFamily="2" charset="-122"/>
                <a:sym typeface="微软雅黑" pitchFamily="34" charset="-122"/>
              </a:rPr>
              <a:t>、</a:t>
            </a:r>
            <a:r>
              <a:rPr lang="en-US" altLang="zh-CN" dirty="0" smtClean="0">
                <a:solidFill>
                  <a:srgbClr val="FF0000"/>
                </a:solidFill>
                <a:ea typeface="黑体" pitchFamily="2" charset="-122"/>
                <a:sym typeface="微软雅黑" pitchFamily="34" charset="-122"/>
              </a:rPr>
              <a:t>XXXXXX</a:t>
            </a:r>
            <a:endParaRPr lang="zh-CN" altLang="en-US" dirty="0">
              <a:solidFill>
                <a:srgbClr val="FF0000"/>
              </a:solidFill>
              <a:ea typeface="黑体" pitchFamily="2" charset="-122"/>
              <a:sym typeface="微软雅黑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121997" y="4738867"/>
            <a:ext cx="1566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XXXXXXXXXXX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：</a:t>
            </a: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XXXXXXXXXXXXXXXXXXXXXXXXXXXXXXXXXXXXXXXXXX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。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微软雅黑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959077" y="4348089"/>
            <a:ext cx="1374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zh-CN" altLang="en-US" dirty="0" smtClean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、</a:t>
            </a:r>
            <a:r>
              <a:rPr lang="en-US" altLang="zh-CN" dirty="0" smtClean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XXXXXXX</a:t>
            </a:r>
            <a:endParaRPr lang="zh-CN" altLang="en-US" dirty="0">
              <a:solidFill>
                <a:srgbClr val="FF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965084" y="4738867"/>
            <a:ext cx="19149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XXXXXXXXXXXXXXXXXXXXXXXXXXXXXXXXXXXXXXXXXXXXXXXXXXXXXXXXXXXXXX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。</a:t>
            </a:r>
          </a:p>
          <a:p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6" name="矩形 7"/>
          <p:cNvSpPr>
            <a:spLocks noChangeArrowheads="1"/>
          </p:cNvSpPr>
          <p:nvPr/>
        </p:nvSpPr>
        <p:spPr bwMode="auto">
          <a:xfrm>
            <a:off x="5084442" y="908328"/>
            <a:ext cx="607853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受众描述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Arial" pitchFamily="34" charset="0"/>
              </a:rPr>
              <a:t>年龄分布较广，且有一定的文化和修养水平，并拥有一定的人文情怀。他们工作稳定，重视家庭，有稳定的朋友圈，做事成熟稳重。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1400" dirty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Arial" pitchFamily="34" charset="0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5084442" y="2968318"/>
            <a:ext cx="6078537" cy="150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受众价值</a:t>
            </a:r>
            <a:endParaRPr lang="en-US" sz="2800" b="1" dirty="0">
              <a:solidFill>
                <a:srgbClr val="0D2031"/>
              </a:solidFill>
              <a:latin typeface="黑体" pitchFamily="2" charset="-122"/>
              <a:ea typeface="黑体" pitchFamily="2" charset="-122"/>
              <a:cs typeface="Calibri" pitchFamily="34" charset="0"/>
              <a:sym typeface="Calibri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Arial" pitchFamily="34" charset="0"/>
              </a:rPr>
              <a:t>拥有良好的经济基础，是社会消费的主要群体。他们在一定程度上能影响社会消费的价值观。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Arial" pitchFamily="34" charset="0"/>
            </a:endParaRPr>
          </a:p>
        </p:txBody>
      </p:sp>
      <p:sp>
        <p:nvSpPr>
          <p:cNvPr id="8" name="矩形 9"/>
          <p:cNvSpPr>
            <a:spLocks noChangeArrowheads="1"/>
          </p:cNvSpPr>
          <p:nvPr/>
        </p:nvSpPr>
        <p:spPr bwMode="auto">
          <a:xfrm>
            <a:off x="5084442" y="4724092"/>
            <a:ext cx="6078537" cy="150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受众偏好</a:t>
            </a:r>
            <a:endParaRPr lang="en-US" sz="2800" b="1" dirty="0">
              <a:solidFill>
                <a:srgbClr val="0D2031"/>
              </a:solidFill>
              <a:latin typeface="黑体" pitchFamily="2" charset="-122"/>
              <a:ea typeface="黑体" pitchFamily="2" charset="-122"/>
              <a:cs typeface="Calibri" pitchFamily="34" charset="0"/>
              <a:sym typeface="Calibri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Arial" pitchFamily="34" charset="0"/>
              </a:rPr>
              <a:t>最求品质，并且消费较为理性。消费时，往往注重商品的社会价值，并会为家庭成员消费。</a:t>
            </a:r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Arial" pitchFamily="34" charset="0"/>
            </a:endParaRPr>
          </a:p>
        </p:txBody>
      </p:sp>
      <p:sp>
        <p:nvSpPr>
          <p:cNvPr id="9" name="直接连接符 10"/>
          <p:cNvSpPr>
            <a:spLocks noChangeShapeType="1"/>
          </p:cNvSpPr>
          <p:nvPr/>
        </p:nvSpPr>
        <p:spPr bwMode="auto">
          <a:xfrm flipH="1">
            <a:off x="5197154" y="2888943"/>
            <a:ext cx="5483225" cy="0"/>
          </a:xfrm>
          <a:prstGeom prst="line">
            <a:avLst/>
          </a:prstGeom>
          <a:noFill/>
          <a:ln w="25400">
            <a:solidFill>
              <a:srgbClr val="D8D8D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直接连接符 11"/>
          <p:cNvSpPr>
            <a:spLocks noChangeShapeType="1"/>
          </p:cNvSpPr>
          <p:nvPr/>
        </p:nvSpPr>
        <p:spPr bwMode="auto">
          <a:xfrm flipH="1">
            <a:off x="5197154" y="4632912"/>
            <a:ext cx="5483225" cy="1587"/>
          </a:xfrm>
          <a:prstGeom prst="line">
            <a:avLst/>
          </a:prstGeom>
          <a:noFill/>
          <a:ln w="25400">
            <a:solidFill>
              <a:srgbClr val="D8D8D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014404" y="4457684"/>
            <a:ext cx="254317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30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-</a:t>
            </a:r>
            <a:r>
              <a:rPr lang="en-US" altLang="zh-CN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60</a:t>
            </a: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宋体" pitchFamily="2" charset="-122"/>
              </a:rPr>
              <a:t>岁  </a:t>
            </a:r>
            <a:endParaRPr lang="en-US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Calibri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微软雅黑" pitchFamily="34" charset="-122"/>
              </a:rPr>
              <a:t>大重庆范围消费主体</a:t>
            </a:r>
            <a:endParaRPr lang="zh-CN" altLang="en-US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  <a:sym typeface="Calibri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Calibri" pitchFamily="34" charset="0"/>
              </a:rPr>
              <a:t>消费能力较高</a:t>
            </a:r>
            <a:r>
              <a:rPr lang="en-US" dirty="0" smtClean="0">
                <a:solidFill>
                  <a:srgbClr val="0D2031"/>
                </a:solidFill>
                <a:latin typeface="黑体" pitchFamily="2" charset="-122"/>
                <a:ea typeface="黑体" pitchFamily="2" charset="-122"/>
                <a:sym typeface="Calibri" pitchFamily="34" charset="0"/>
              </a:rPr>
              <a:t> </a:t>
            </a:r>
            <a:endParaRPr lang="zh-CN" altLang="en-US" dirty="0" smtClean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  <a:p>
            <a:endParaRPr lang="zh-CN" altLang="en-US" dirty="0">
              <a:solidFill>
                <a:srgbClr val="0D203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7" name="文本框 6"/>
          <p:cNvSpPr txBox="1"/>
          <p:nvPr/>
        </p:nvSpPr>
        <p:spPr>
          <a:xfrm>
            <a:off x="0" y="55976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受众分析</a:t>
            </a:r>
            <a:endParaRPr lang="zh-CN" altLang="en-US" sz="36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关于</a:t>
            </a:r>
            <a:endParaRPr lang="en-US" altLang="zh-CN" b="1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86237" y="900104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72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86237" y="2957504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72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71949" y="4714861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72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146" name="Picture 2" descr="C:\Documents and Settings\Administrator\桌面\AA巴渝寻宝PPT\素材\title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7792" y="2851956"/>
            <a:ext cx="3810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812</Words>
  <Application>Microsoft Office PowerPoint</Application>
  <PresentationFormat>自定义</PresentationFormat>
  <Paragraphs>176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PPTS</dc:title>
  <dc:subject>PPTS</dc:subject>
  <dc:creator>PPTS</dc:creator>
  <cp:keywords>PPTS</cp:keywords>
  <dc:description>PPTS</dc:description>
  <cp:lastModifiedBy>admin</cp:lastModifiedBy>
  <cp:revision>223</cp:revision>
  <dcterms:created xsi:type="dcterms:W3CDTF">2014-06-26T13:10:00Z</dcterms:created>
  <dcterms:modified xsi:type="dcterms:W3CDTF">2016-10-07T06:40:20Z</dcterms:modified>
  <cp:category>PPTS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